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Oswald"/>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Oswald-bold.fntdata"/><Relationship Id="rId41" Type="http://schemas.openxmlformats.org/officeDocument/2006/relationships/font" Target="fonts/Oswald-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hs.gov/blue-campaign/myths-and-misconceptions#:~:text=Myth%3A%20Human%20trafficking%20and%20human%20smuggling%20are%20the%20same.&amp;text=%E2%80%9CTrafficking%E2%80%9D%20is%20based%20on%20exploitation,in%20violation%20of%20immigration%20law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nhattanda.org/victim-resources/human-traffickin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ilybruin.com/2020/05/27/the-quad-examining-what-human-trafficking-is-misconceptions-surrounding-it"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ealdavislaw.com/press/human-trafficking-statistics-2019-report.html" TargetMode="External"/><Relationship Id="rId3" Type="http://schemas.openxmlformats.org/officeDocument/2006/relationships/hyperlink" Target="https://www.nealdavislaw.com/criminal-defense-guides/human-trafficking-statistics.html#top-10-states" TargetMode="External"/><Relationship Id="rId4" Type="http://schemas.openxmlformats.org/officeDocument/2006/relationships/hyperlink" Target="https://humantraffickinghotline.org/state/new-york"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olarisproject.org/wp-content/uploads/2018/08/A-Roadmap-for-Systems-and-Industries-to-Prevent-and-Disrupt-Human-Trafficking-Social-Media.pdf"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americangenius.com/business-news/human-sex-trafficking-job-scam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afesupportivelearning.ed.gov/human-trafficking-americas-schools"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a45f14ea6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a45f14ea6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Victim and survivor will be used in this presentation, as these are legal terms, but many individuals experiencing trafficking prefer not to be called by these names. If at any point you feel uncomfortable, feel free to exit the room. Ms. Barlow, our crisis counselor will be available to provide support for anyone who may need it, her contact information will be given in the post-presentation survey.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a45f14ea6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a45f14ea6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Might be overkill to have all three in red bold, maybe only the same?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a45f14ea6a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a45f14ea6a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https://www.dhs.gov/blue-campaign/myths-and-misconceptions#:~:text=Myth%3A%20Human%20trafficking%20and%20human%20smuggling%20are%20the%20same.&amp;text=%E2%80%9CTrafficking%E2%80%9D%20is%20based%20on%20exploitation,in%20violation%20of%20immigration%20laws</a:t>
            </a:r>
            <a:r>
              <a:rPr lang="e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a45f14ea6a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a45f14ea6a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a45f14ea6a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a45f14ea6a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a45f14ea6a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a45f14ea6a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a45f14ea6a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a45f14ea6a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a45f14ea6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a45f14ea6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many ways traffickers control victims, including both psychologically and physically.</a:t>
            </a:r>
            <a:endParaRPr/>
          </a:p>
          <a:p>
            <a:pPr indent="0" lvl="0" marL="0" rtl="0" algn="l">
              <a:spcBef>
                <a:spcPts val="0"/>
              </a:spcBef>
              <a:spcAft>
                <a:spcPts val="0"/>
              </a:spcAft>
              <a:buNone/>
            </a:pPr>
            <a:r>
              <a:rPr lang="en" u="sng">
                <a:solidFill>
                  <a:schemeClr val="hlink"/>
                </a:solidFill>
                <a:hlinkClick r:id="rId2"/>
              </a:rPr>
              <a:t>https://www.manhattanda.org/victim-resources/human-trafficking/</a:t>
            </a:r>
            <a:r>
              <a:rPr lang="en"/>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a45f14ea6a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a45f14ea6a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https://dailybruin.com/2020/05/27/the-quad-examining-what-human-trafficking-is-misconceptions-surrounding-it</a:t>
            </a:r>
            <a:r>
              <a:rPr lang="en"/>
              <a:t> </a:t>
            </a:r>
            <a:endParaRPr/>
          </a:p>
          <a:p>
            <a:pPr indent="0" lvl="0" marL="0" rtl="0" algn="l">
              <a:spcBef>
                <a:spcPts val="0"/>
              </a:spcBef>
              <a:spcAft>
                <a:spcPts val="0"/>
              </a:spcAft>
              <a:buNone/>
            </a:pPr>
            <a:r>
              <a:rPr lang="en"/>
              <a:t>Let’s hear an anecdote from a human trafficking victim. </a:t>
            </a:r>
            <a:endParaRPr/>
          </a:p>
          <a:p>
            <a:pPr indent="0" lvl="0" marL="0" rtl="0" algn="l">
              <a:spcBef>
                <a:spcPts val="0"/>
              </a:spcBef>
              <a:spcAft>
                <a:spcPts val="0"/>
              </a:spcAft>
              <a:buNone/>
            </a:pPr>
            <a:r>
              <a:rPr lang="en"/>
              <a:t>Tonya could be any of us. Trapped in a cycle of abuse with seemingly no way out.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a45f14ea6a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a45f14ea6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change the place.</a:t>
            </a:r>
            <a:endParaRPr/>
          </a:p>
          <a:p>
            <a:pPr indent="0" lvl="0" marL="0" rtl="0" algn="l">
              <a:spcBef>
                <a:spcPts val="0"/>
              </a:spcBef>
              <a:spcAft>
                <a:spcPts val="0"/>
              </a:spcAft>
              <a:buNone/>
            </a:pPr>
            <a:r>
              <a:rPr b="1" lang="en" u="sng">
                <a:solidFill>
                  <a:schemeClr val="hlink"/>
                </a:solidFill>
                <a:hlinkClick r:id="rId2"/>
              </a:rPr>
              <a:t>https://www.nealdavislaw.com/press/human-trafficking-statistics-2019-report.html</a:t>
            </a:r>
            <a:r>
              <a:rPr b="1" lang="en"/>
              <a:t> </a:t>
            </a:r>
            <a:endParaRPr b="1"/>
          </a:p>
          <a:p>
            <a:pPr indent="0" lvl="0" marL="0" rtl="0" algn="l">
              <a:spcBef>
                <a:spcPts val="0"/>
              </a:spcBef>
              <a:spcAft>
                <a:spcPts val="0"/>
              </a:spcAft>
              <a:buNone/>
            </a:pPr>
            <a:r>
              <a:rPr b="1" lang="en"/>
              <a:t>In fact, take a look at this map showing the Human Trafficking Arrests by State in 2019. Keep in mind, these numbers only account for reported cases, thousands even millions of cases of trafficking go unreported each year. </a:t>
            </a:r>
            <a:endParaRPr b="1"/>
          </a:p>
          <a:p>
            <a:pPr indent="0" lvl="0" marL="0" rtl="0" algn="l">
              <a:spcBef>
                <a:spcPts val="0"/>
              </a:spcBef>
              <a:spcAft>
                <a:spcPts val="0"/>
              </a:spcAft>
              <a:buNone/>
            </a:pPr>
            <a:r>
              <a:rPr b="1" lang="en"/>
              <a:t>With 454 reported cases, New York is reported as one of the top 5 states with the highest reports of trafficking. </a:t>
            </a:r>
            <a:endParaRPr b="1"/>
          </a:p>
          <a:p>
            <a:pPr indent="0" lvl="0" marL="0" rtl="0" algn="l">
              <a:spcBef>
                <a:spcPts val="0"/>
              </a:spcBef>
              <a:spcAft>
                <a:spcPts val="0"/>
              </a:spcAft>
              <a:buNone/>
            </a:pPr>
            <a:r>
              <a:rPr b="1" lang="en"/>
              <a:t>These numbers have only risen since, especially due to the COVID-19 pandemic. </a:t>
            </a:r>
            <a:endParaRPr b="1"/>
          </a:p>
          <a:p>
            <a:pPr indent="0" lvl="0" marL="0" rtl="0" algn="l">
              <a:spcBef>
                <a:spcPts val="0"/>
              </a:spcBef>
              <a:spcAft>
                <a:spcPts val="0"/>
              </a:spcAft>
              <a:buNone/>
            </a:pPr>
            <a:r>
              <a:rPr b="1" lang="en" u="sng">
                <a:solidFill>
                  <a:schemeClr val="hlink"/>
                </a:solidFill>
                <a:hlinkClick r:id="rId3"/>
              </a:rPr>
              <a:t>https://www.nealdavislaw.com/criminal-defense-guides/human-trafficking-statistics.html#top-10-states</a:t>
            </a:r>
            <a:r>
              <a:rPr b="1" lang="en"/>
              <a:t>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u="sng">
                <a:solidFill>
                  <a:schemeClr val="hlink"/>
                </a:solidFill>
                <a:hlinkClick r:id="rId4"/>
              </a:rPr>
              <a:t>https://humantraffickinghotline.org/state/new-york</a:t>
            </a:r>
            <a:r>
              <a:rPr b="1" lang="en"/>
              <a:t> incorporate somehow? </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a45f14ea6a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a45f14ea6a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the risk factors and vulnerabilities for child trafficking.</a:t>
            </a:r>
            <a:endParaRPr/>
          </a:p>
          <a:p>
            <a:pPr indent="0" lvl="0" marL="0" rtl="0" algn="l">
              <a:spcBef>
                <a:spcPts val="0"/>
              </a:spcBef>
              <a:spcAft>
                <a:spcPts val="0"/>
              </a:spcAft>
              <a:buNone/>
            </a:pPr>
            <a:r>
              <a:rPr lang="en"/>
              <a:t>It is estimated that 60% of trafficked children are runaway or homeless youth.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a45f14ea6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a45f14ea6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a45f14ea6a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a45f14ea6a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with social media, trafficking has become even more prominent. The above image was taken from a public Facebook post of trafficking recruitment disguised as a door-to-door sales company.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a45f14ea6a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a45f14ea6a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another example of recruitment on social media. This is based on actual public comment threads but has recreated to protect any potential victims.</a:t>
            </a:r>
            <a:endParaRPr/>
          </a:p>
          <a:p>
            <a:pPr indent="0" lvl="0" marL="0" rtl="0" algn="l">
              <a:spcBef>
                <a:spcPts val="0"/>
              </a:spcBef>
              <a:spcAft>
                <a:spcPts val="0"/>
              </a:spcAft>
              <a:buNone/>
            </a:pPr>
            <a:r>
              <a:rPr lang="en" u="sng">
                <a:solidFill>
                  <a:schemeClr val="hlink"/>
                </a:solidFill>
                <a:hlinkClick r:id="rId2"/>
              </a:rPr>
              <a:t>https://polarisproject.org/wp-content/uploads/2018/08/A-Roadmap-for-Systems-and-Industries-to-Prevent-and-Disrupt-Human-Trafficking-Social-Media.pdf</a:t>
            </a:r>
            <a:r>
              <a:rPr lang="en"/>
              <a: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a45f14ea6a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a45f14ea6a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another non-social media job scam. </a:t>
            </a:r>
            <a:endParaRPr/>
          </a:p>
          <a:p>
            <a:pPr indent="0" lvl="0" marL="0" rtl="0" algn="l">
              <a:spcBef>
                <a:spcPts val="0"/>
              </a:spcBef>
              <a:spcAft>
                <a:spcPts val="0"/>
              </a:spcAft>
              <a:buNone/>
            </a:pPr>
            <a:r>
              <a:rPr lang="en" u="sng">
                <a:solidFill>
                  <a:schemeClr val="hlink"/>
                </a:solidFill>
                <a:hlinkClick r:id="rId2"/>
              </a:rPr>
              <a:t>https://theamericangenius.com/business-news/human-sex-trafficking-job-scams/</a:t>
            </a:r>
            <a:r>
              <a:rPr lang="en"/>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a45f14ea6a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a45f14ea6a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indicators of trafficking include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a45f14ea6a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a45f14ea6a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revisit Tonya and listen to the emotional toll the trafficking put her through.  No one deserves to feel like this. It’s important to look for these signs and reach out when we notice them. Now, let’s take a look at how YOU can help ensure no one feels like this. (kind of extreme so maybe instead- how YOU can help to make a difference).</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a45f14ea6a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a45f14ea6a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this two slides, for roots add a tree image and trends add a chart with arrow going up image.</a:t>
            </a:r>
            <a:endParaRPr/>
          </a:p>
          <a:p>
            <a:pPr indent="0" lvl="0" marL="0" rtl="0" algn="l">
              <a:spcBef>
                <a:spcPts val="0"/>
              </a:spcBef>
              <a:spcAft>
                <a:spcPts val="0"/>
              </a:spcAft>
              <a:buNone/>
            </a:pPr>
            <a:r>
              <a:rPr lang="en"/>
              <a:t>Add on here. Make two slides</a:t>
            </a:r>
            <a:endParaRPr/>
          </a:p>
          <a:p>
            <a:pPr indent="0" lvl="0" marL="0" rtl="0" algn="l">
              <a:spcBef>
                <a:spcPts val="0"/>
              </a:spcBef>
              <a:spcAft>
                <a:spcPts val="0"/>
              </a:spcAft>
              <a:buNone/>
            </a:pPr>
            <a:r>
              <a:rPr lang="en"/>
              <a:t>Add trends why increasing?</a:t>
            </a:r>
            <a:endParaRPr/>
          </a:p>
          <a:p>
            <a:pPr indent="0" lvl="0" marL="0" rtl="0" algn="l">
              <a:spcBef>
                <a:spcPts val="0"/>
              </a:spcBef>
              <a:spcAft>
                <a:spcPts val="0"/>
              </a:spcAft>
              <a:buNone/>
            </a:pPr>
            <a:r>
              <a:rPr lang="en"/>
              <a:t>In order to know how to help, we must first identify the roots of human trafficking. Human trafficking is a supply and demand issue. So in order to stop the supply, you must eliminate the demand. </a:t>
            </a:r>
            <a:endParaRPr/>
          </a:p>
          <a:p>
            <a:pPr indent="0" lvl="0" marL="0" rtl="0" algn="l">
              <a:spcBef>
                <a:spcPts val="0"/>
              </a:spcBef>
              <a:spcAft>
                <a:spcPts val="0"/>
              </a:spcAft>
              <a:buNone/>
            </a:pPr>
            <a:r>
              <a:rPr lang="en"/>
              <a:t>Since LGBTQ+ youth are at risk, we should foster an accepting…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a45f14ea6a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a45f14ea6a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this two slides, for roots add a tree image and trends add a chart with arrow going up image.</a:t>
            </a:r>
            <a:endParaRPr/>
          </a:p>
          <a:p>
            <a:pPr indent="0" lvl="0" marL="0" rtl="0" algn="l">
              <a:spcBef>
                <a:spcPts val="0"/>
              </a:spcBef>
              <a:spcAft>
                <a:spcPts val="0"/>
              </a:spcAft>
              <a:buNone/>
            </a:pPr>
            <a:r>
              <a:rPr lang="en"/>
              <a:t>Add on here. Make two slides</a:t>
            </a:r>
            <a:endParaRPr/>
          </a:p>
          <a:p>
            <a:pPr indent="0" lvl="0" marL="0" rtl="0" algn="l">
              <a:spcBef>
                <a:spcPts val="0"/>
              </a:spcBef>
              <a:spcAft>
                <a:spcPts val="0"/>
              </a:spcAft>
              <a:buNone/>
            </a:pPr>
            <a:r>
              <a:rPr lang="en"/>
              <a:t>Add trends why increasing?</a:t>
            </a:r>
            <a:endParaRPr/>
          </a:p>
          <a:p>
            <a:pPr indent="0" lvl="0" marL="0" rtl="0" algn="l">
              <a:spcBef>
                <a:spcPts val="0"/>
              </a:spcBef>
              <a:spcAft>
                <a:spcPts val="0"/>
              </a:spcAft>
              <a:buNone/>
            </a:pPr>
            <a:r>
              <a:rPr lang="en"/>
              <a:t>In order to know how to help, we must first identify the roots of human trafficking. Human trafficking is a supply and demand issue. So in order to stop the supply, you must eliminate the demand. </a:t>
            </a:r>
            <a:endParaRPr/>
          </a:p>
          <a:p>
            <a:pPr indent="0" lvl="0" marL="0" rtl="0" algn="l">
              <a:spcBef>
                <a:spcPts val="0"/>
              </a:spcBef>
              <a:spcAft>
                <a:spcPts val="0"/>
              </a:spcAft>
              <a:buNone/>
            </a:pPr>
            <a:r>
              <a:rPr lang="en"/>
              <a:t>Since LGBTQ+ youth are at risk, we should foster an accepting…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a45f14ea6a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a45f14ea6a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on here. Touch base with professor Ades, do victims realize they’re victims, how do they feel? Feed into the signs or what you can do to help. </a:t>
            </a:r>
            <a:endParaRPr/>
          </a:p>
          <a:p>
            <a:pPr indent="0" lvl="0" marL="0" rtl="0" algn="l">
              <a:spcBef>
                <a:spcPts val="0"/>
              </a:spcBef>
              <a:spcAft>
                <a:spcPts val="0"/>
              </a:spcAft>
              <a:buNone/>
            </a:pPr>
            <a:r>
              <a:rPr lang="en"/>
              <a:t>In order to know how to help, we must first identify the roots of human trafficking. Human trafficking is a supply and demand issue. So in order to stop the supply, you must eliminate the demand. </a:t>
            </a:r>
            <a:endParaRPr/>
          </a:p>
          <a:p>
            <a:pPr indent="0" lvl="0" marL="0" rtl="0" algn="l">
              <a:spcBef>
                <a:spcPts val="0"/>
              </a:spcBef>
              <a:spcAft>
                <a:spcPts val="0"/>
              </a:spcAft>
              <a:buNone/>
            </a:pPr>
            <a:r>
              <a:rPr lang="en"/>
              <a:t>Since LGBTQ+ youth are at risk, we should foster an accepting…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a45f14ea6a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a45f14ea6a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on here.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a45f14ea6a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a45f14ea6a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would like to know more about human trafficking, here are some resources you can look into. These will also be included in the google form.</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a45f14ea6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a45f14ea6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https://safesupportivelearning.ed.gov/human-trafficking-americas-schools</a:t>
            </a:r>
            <a:r>
              <a:rPr lang="en"/>
              <a:t> In legal words…</a:t>
            </a:r>
            <a:endParaRPr/>
          </a:p>
          <a:p>
            <a:pPr indent="0" lvl="0" marL="0" rtl="0" algn="l">
              <a:spcBef>
                <a:spcPts val="0"/>
              </a:spcBef>
              <a:spcAft>
                <a:spcPts val="0"/>
              </a:spcAft>
              <a:buNone/>
            </a:pPr>
            <a:r>
              <a:rPr lang="en"/>
              <a:t>There is no such thing as commercial sex involving a minor, it is legally considered trafficking. </a:t>
            </a:r>
            <a:endParaRPr/>
          </a:p>
          <a:p>
            <a:pPr indent="0" lvl="0" marL="0" rtl="0" algn="l">
              <a:spcBef>
                <a:spcPts val="0"/>
              </a:spcBef>
              <a:spcAft>
                <a:spcPts val="0"/>
              </a:spcAft>
              <a:buNone/>
            </a:pPr>
            <a:r>
              <a:rPr lang="en"/>
              <a:t> This is human trafficking in legal terms, however…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a45f14ea6a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a45f14ea6a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a45f14ea6a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a45f14ea6a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a45f14ea6a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a45f14ea6a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it like this or include the proper scientific citations or keep adding the citations in the speaker notes? bibliography , “ go here to get info 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a45f14ea6a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a45f14ea6a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a45f14ea6a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a45f14ea6a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a45f14ea6a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a45f14ea6a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a45f14ea6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a45f14ea6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is actually human trafficking. This is what it looks like. Children, teens just like you and I are trafficked all over our country and in our city all the time. This impacts every single one of us here today, everyday we are at risk. These children represent us, and we must support them. Living in fear is not be an option, so we must create change.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Danielle Douglas, Chrystul Kizer, Sara Kruzan, Cyntoia Brown, Samuel Marino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a45f14ea6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a45f14ea6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let’s acknowledge the truths and myths of human trafficking. Human trafficking only includes sex trafficking. True raise your hand, false raise your hand.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a45f14ea6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a45f14ea6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a45f14ea6a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a45f14ea6a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a45f14ea6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a45f14ea6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a large percentage of </a:t>
            </a:r>
            <a:r>
              <a:rPr lang="en"/>
              <a:t>victims</a:t>
            </a:r>
            <a:r>
              <a:rPr lang="en"/>
              <a:t> are female, almost 8% are men. Men can be victims too.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a45f14ea6a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a45f14ea6a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Should I make my own chart including only the overall information or only Labor/Sex?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drive.google.com/file/d/1b79sTB0J3zTze-vrgtZtZJHcFw55DkH2/view" TargetMode="Externa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humantraffickinghotline.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rebeccabender.org/shop/trafficking-truths-ecourse" TargetMode="External"/><Relationship Id="rId4" Type="http://schemas.openxmlformats.org/officeDocument/2006/relationships/hyperlink" Target="https://slaveryfootprint.org/survey/" TargetMode="External"/><Relationship Id="rId5" Type="http://schemas.openxmlformats.org/officeDocument/2006/relationships/hyperlink" Target="https://safesupportivelearning.ed.gov/addressing-human-trafficking-americas-schools-staff-development-series" TargetMode="External"/><Relationship Id="rId6" Type="http://schemas.openxmlformats.org/officeDocument/2006/relationships/hyperlink" Target="https://www.ice.gov/features/human-trafficking-victim-shares-story" TargetMode="External"/><Relationship Id="rId7" Type="http://schemas.openxmlformats.org/officeDocument/2006/relationships/hyperlink" Target="https://safesupportivelearning.ed.gov/addressing-human-trafficking-americas-schools-staff-development-series" TargetMode="External"/><Relationship Id="rId8" Type="http://schemas.openxmlformats.org/officeDocument/2006/relationships/hyperlink" Target="https://www.unwomen.org/en/news-stories/statement/2022/07/statement-crises-drive-an-increase-in-human-trafficking-heres-how-we-stop-it#:~:text=Additional%20crises%20such%20as%20the,forms%20of%20gender%2Dbased%20violenc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safesupportivelearning.ed.gov/human-trafficking-americas-schools" TargetMode="External"/><Relationship Id="rId4" Type="http://schemas.openxmlformats.org/officeDocument/2006/relationships/hyperlink" Target="https://www.acf.hhs.gov/sites/default/files/documents/otip/trafficking_infographic508.pdf" TargetMode="External"/><Relationship Id="rId5" Type="http://schemas.openxmlformats.org/officeDocument/2006/relationships/hyperlink" Target="https://www.dhs.gov/blue-campaign/myths-and-misconceptions#:~:text=Myth%3A%20Human%20trafficking%20and%20human%20smuggling%20are%20the%20same.&amp;text=%E2%80%9CTrafficking%E2%80%9D%20is%20based%20on%20exploitation,in%20violation%20of%20immigration%20laws" TargetMode="External"/><Relationship Id="rId6" Type="http://schemas.openxmlformats.org/officeDocument/2006/relationships/hyperlink" Target="https://www.ice.gov/features/human-trafficking-victim-shares-stor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unodc.org/documents/human-trafficking/Toolkit-files/08-58296_tool_9-2.pdf" TargetMode="External"/><Relationship Id="rId4" Type="http://schemas.openxmlformats.org/officeDocument/2006/relationships/hyperlink" Target="http://www.ipjc.org/wp-content/uploads/2016/09/USCSAHT%20-%20HT%20and%20Poverty.pdf" TargetMode="External"/><Relationship Id="rId5" Type="http://schemas.openxmlformats.org/officeDocument/2006/relationships/hyperlink" Target="https://theamericangenius.com/business-news/human-sex-trafficking-job-scams/" TargetMode="External"/><Relationship Id="rId6" Type="http://schemas.openxmlformats.org/officeDocument/2006/relationships/hyperlink" Target="https://polarisproject.org/wp-content/uploads/2018/08/A-Roadmap-for-Systems-and-Industries-to-Prevent-and-Disrupt-Human-Trafficking-Social-Media.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humantraffickinghotline.org/state/new-york" TargetMode="External"/><Relationship Id="rId4" Type="http://schemas.openxmlformats.org/officeDocument/2006/relationships/hyperlink" Target="https://www.nealdavislaw.com/press/human-trafficking-statistics-2019-report.html" TargetMode="External"/><Relationship Id="rId5" Type="http://schemas.openxmlformats.org/officeDocument/2006/relationships/hyperlink" Target="https://polarisproject.org/wp-content/uploads/2022/01/Polaris-Analysis-of-2020-Data-from-the-National-Human-Trafficking-Hotline.pdf" TargetMode="External"/><Relationship Id="rId6" Type="http://schemas.openxmlformats.org/officeDocument/2006/relationships/hyperlink" Target="https://www.dhs.gov/sites/default/files/publications/blue_campaign_youth_guide_508_1.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manhattanda.org/victim-resources/human-trafficking/" TargetMode="External"/><Relationship Id="rId4" Type="http://schemas.openxmlformats.org/officeDocument/2006/relationships/hyperlink" Target="https://polarisproject.org/wp-content/uploads/2022/01/Human-Trafficking-Trends-in-2020-by-Polaris.pdf" TargetMode="External"/><Relationship Id="rId5" Type="http://schemas.openxmlformats.org/officeDocument/2006/relationships/hyperlink" Target="https://humantraffickingsearch.org/shopping-slavery-free/" TargetMode="External"/><Relationship Id="rId6" Type="http://schemas.openxmlformats.org/officeDocument/2006/relationships/hyperlink" Target="https://environoego.com/famous-companies-that-use-slaver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19.png"/><Relationship Id="rId7"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72800"/>
            <a:ext cx="8520600" cy="359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latin typeface="Oswald"/>
                <a:ea typeface="Oswald"/>
                <a:cs typeface="Oswald"/>
                <a:sym typeface="Oswald"/>
              </a:rPr>
              <a:t>Human Trafficking: What You Need To Know About Youth Trafficking</a:t>
            </a:r>
            <a:endParaRPr sz="6000">
              <a:latin typeface="Oswald"/>
              <a:ea typeface="Oswald"/>
              <a:cs typeface="Oswald"/>
              <a:sym typeface="Oswald"/>
            </a:endParaRPr>
          </a:p>
        </p:txBody>
      </p:sp>
      <p:pic>
        <p:nvPicPr>
          <p:cNvPr id="55" name="Google Shape;55;p13"/>
          <p:cNvPicPr preferRelativeResize="0"/>
          <p:nvPr/>
        </p:nvPicPr>
        <p:blipFill>
          <a:blip r:embed="rId3">
            <a:alphaModFix/>
          </a:blip>
          <a:stretch>
            <a:fillRect/>
          </a:stretch>
        </p:blipFill>
        <p:spPr>
          <a:xfrm>
            <a:off x="938225" y="3248775"/>
            <a:ext cx="1950275" cy="1950275"/>
          </a:xfrm>
          <a:prstGeom prst="rect">
            <a:avLst/>
          </a:prstGeom>
          <a:noFill/>
          <a:ln>
            <a:noFill/>
          </a:ln>
        </p:spPr>
      </p:pic>
      <p:pic>
        <p:nvPicPr>
          <p:cNvPr id="56" name="Google Shape;56;p13"/>
          <p:cNvPicPr preferRelativeResize="0"/>
          <p:nvPr/>
        </p:nvPicPr>
        <p:blipFill>
          <a:blip r:embed="rId3">
            <a:alphaModFix/>
          </a:blip>
          <a:stretch>
            <a:fillRect/>
          </a:stretch>
        </p:blipFill>
        <p:spPr>
          <a:xfrm>
            <a:off x="6461600" y="3248775"/>
            <a:ext cx="1894723" cy="1894723"/>
          </a:xfrm>
          <a:prstGeom prst="rect">
            <a:avLst/>
          </a:prstGeom>
          <a:noFill/>
          <a:ln>
            <a:noFill/>
          </a:ln>
        </p:spPr>
      </p:pic>
      <p:pic>
        <p:nvPicPr>
          <p:cNvPr id="57" name="Google Shape;57;p13"/>
          <p:cNvPicPr preferRelativeResize="0"/>
          <p:nvPr/>
        </p:nvPicPr>
        <p:blipFill>
          <a:blip r:embed="rId4">
            <a:alphaModFix/>
          </a:blip>
          <a:stretch>
            <a:fillRect/>
          </a:stretch>
        </p:blipFill>
        <p:spPr>
          <a:xfrm>
            <a:off x="3110001" y="-83800"/>
            <a:ext cx="2923991" cy="19502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490250" y="450150"/>
            <a:ext cx="7962900" cy="40908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sz="5000">
              <a:latin typeface="Georgia"/>
              <a:ea typeface="Georgia"/>
              <a:cs typeface="Georgia"/>
              <a:sym typeface="Georgia"/>
            </a:endParaRPr>
          </a:p>
          <a:p>
            <a:pPr indent="0" lvl="0" marL="0" rtl="0" algn="ctr">
              <a:lnSpc>
                <a:spcPct val="150000"/>
              </a:lnSpc>
              <a:spcBef>
                <a:spcPts val="0"/>
              </a:spcBef>
              <a:spcAft>
                <a:spcPts val="0"/>
              </a:spcAft>
              <a:buNone/>
            </a:pPr>
            <a:r>
              <a:t/>
            </a:r>
            <a:endParaRPr sz="5000">
              <a:latin typeface="Georgia"/>
              <a:ea typeface="Georgia"/>
              <a:cs typeface="Georgia"/>
              <a:sym typeface="Georgia"/>
            </a:endParaRPr>
          </a:p>
          <a:p>
            <a:pPr indent="0" lvl="0" marL="0" rtl="0" algn="ctr">
              <a:lnSpc>
                <a:spcPct val="150000"/>
              </a:lnSpc>
              <a:spcBef>
                <a:spcPts val="0"/>
              </a:spcBef>
              <a:spcAft>
                <a:spcPts val="0"/>
              </a:spcAft>
              <a:buNone/>
            </a:pPr>
            <a:r>
              <a:rPr lang="en" sz="5000">
                <a:latin typeface="Georgia"/>
                <a:ea typeface="Georgia"/>
                <a:cs typeface="Georgia"/>
                <a:sym typeface="Georgia"/>
              </a:rPr>
              <a:t>True or False:</a:t>
            </a:r>
            <a:endParaRPr sz="5000">
              <a:latin typeface="Georgia"/>
              <a:ea typeface="Georgia"/>
              <a:cs typeface="Georgia"/>
              <a:sym typeface="Georgia"/>
            </a:endParaRPr>
          </a:p>
          <a:p>
            <a:pPr indent="0" lvl="0" marL="0" rtl="0" algn="ctr">
              <a:lnSpc>
                <a:spcPct val="150000"/>
              </a:lnSpc>
              <a:spcBef>
                <a:spcPts val="0"/>
              </a:spcBef>
              <a:spcAft>
                <a:spcPts val="0"/>
              </a:spcAft>
              <a:buNone/>
            </a:pPr>
            <a:r>
              <a:rPr lang="en" sz="5000">
                <a:latin typeface="Georgia"/>
                <a:ea typeface="Georgia"/>
                <a:cs typeface="Georgia"/>
                <a:sym typeface="Georgia"/>
              </a:rPr>
              <a:t>Human Trafficking and Human Smuggling Are The </a:t>
            </a:r>
            <a:r>
              <a:rPr b="1" lang="en" sz="5000">
                <a:solidFill>
                  <a:srgbClr val="CC0000"/>
                </a:solidFill>
                <a:latin typeface="Georgia"/>
                <a:ea typeface="Georgia"/>
                <a:cs typeface="Georgia"/>
                <a:sym typeface="Georgia"/>
              </a:rPr>
              <a:t>Same</a:t>
            </a:r>
            <a:endParaRPr b="1" sz="5000">
              <a:solidFill>
                <a:srgbClr val="CC0000"/>
              </a:solidFill>
              <a:latin typeface="Georgia"/>
              <a:ea typeface="Georgia"/>
              <a:cs typeface="Georgia"/>
              <a:sym typeface="Georgia"/>
            </a:endParaRPr>
          </a:p>
          <a:p>
            <a:pPr indent="0" lvl="0" marL="0" rtl="0" algn="ctr">
              <a:lnSpc>
                <a:spcPct val="150000"/>
              </a:lnSpc>
              <a:spcBef>
                <a:spcPts val="0"/>
              </a:spcBef>
              <a:spcAft>
                <a:spcPts val="0"/>
              </a:spcAft>
              <a:buNone/>
            </a:pPr>
            <a:r>
              <a:t/>
            </a:r>
            <a:endParaRPr sz="5000">
              <a:latin typeface="Georgia"/>
              <a:ea typeface="Georgia"/>
              <a:cs typeface="Georgia"/>
              <a:sym typeface="Georgia"/>
            </a:endParaRPr>
          </a:p>
          <a:p>
            <a:pPr indent="0" lvl="0" marL="0" rtl="0" algn="ctr">
              <a:lnSpc>
                <a:spcPct val="150000"/>
              </a:lnSpc>
              <a:spcBef>
                <a:spcPts val="0"/>
              </a:spcBef>
              <a:spcAft>
                <a:spcPts val="0"/>
              </a:spcAft>
              <a:buNone/>
            </a:pPr>
            <a:r>
              <a:t/>
            </a:r>
            <a:endParaRPr sz="5000">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558775"/>
            <a:ext cx="8520600" cy="8025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Georgia"/>
                <a:ea typeface="Georgia"/>
                <a:cs typeface="Georgia"/>
                <a:sym typeface="Georgia"/>
              </a:rPr>
              <a:t>FALSE</a:t>
            </a:r>
            <a:endParaRPr b="1" sz="4000">
              <a:latin typeface="Georgia"/>
              <a:ea typeface="Georgia"/>
              <a:cs typeface="Georgia"/>
              <a:sym typeface="Georgia"/>
            </a:endParaRPr>
          </a:p>
        </p:txBody>
      </p:sp>
      <p:sp>
        <p:nvSpPr>
          <p:cNvPr id="117" name="Google Shape;117;p23"/>
          <p:cNvSpPr txBox="1"/>
          <p:nvPr>
            <p:ph idx="1" type="body"/>
          </p:nvPr>
        </p:nvSpPr>
        <p:spPr>
          <a:xfrm>
            <a:off x="311700" y="1361100"/>
            <a:ext cx="8520600" cy="32235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200000"/>
              </a:lnSpc>
              <a:spcBef>
                <a:spcPts val="0"/>
              </a:spcBef>
              <a:spcAft>
                <a:spcPts val="1200"/>
              </a:spcAft>
              <a:buNone/>
            </a:pPr>
            <a:r>
              <a:rPr lang="en" sz="3800">
                <a:solidFill>
                  <a:schemeClr val="dk1"/>
                </a:solidFill>
                <a:latin typeface="Georgia"/>
                <a:ea typeface="Georgia"/>
                <a:cs typeface="Georgia"/>
                <a:sym typeface="Georgia"/>
              </a:rPr>
              <a:t>Trafficking is based on exploitation and doesn’t require movement across borders.</a:t>
            </a:r>
            <a:endParaRPr sz="3800">
              <a:solidFill>
                <a:schemeClr val="dk1"/>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490250" y="450150"/>
            <a:ext cx="7962900" cy="4090800"/>
          </a:xfrm>
          <a:prstGeom prst="rect">
            <a:avLst/>
          </a:prstGeom>
        </p:spPr>
        <p:txBody>
          <a:bodyPr anchorCtr="0" anchor="ctr" bIns="91425" lIns="91425" spcFirstLastPara="1" rIns="91425" wrap="square" tIns="91425">
            <a:normAutofit/>
          </a:bodyPr>
          <a:lstStyle/>
          <a:p>
            <a:pPr indent="0" lvl="0" marL="0" rtl="0" algn="ctr">
              <a:lnSpc>
                <a:spcPct val="150000"/>
              </a:lnSpc>
              <a:spcBef>
                <a:spcPts val="0"/>
              </a:spcBef>
              <a:spcAft>
                <a:spcPts val="0"/>
              </a:spcAft>
              <a:buNone/>
            </a:pPr>
            <a:r>
              <a:rPr lang="en" sz="5000">
                <a:latin typeface="Georgia"/>
                <a:ea typeface="Georgia"/>
                <a:cs typeface="Georgia"/>
                <a:sym typeface="Georgia"/>
              </a:rPr>
              <a:t>True or False:</a:t>
            </a:r>
            <a:endParaRPr sz="5000">
              <a:latin typeface="Georgia"/>
              <a:ea typeface="Georgia"/>
              <a:cs typeface="Georgia"/>
              <a:sym typeface="Georgia"/>
            </a:endParaRPr>
          </a:p>
          <a:p>
            <a:pPr indent="0" lvl="0" marL="0" rtl="0" algn="ctr">
              <a:lnSpc>
                <a:spcPct val="150000"/>
              </a:lnSpc>
              <a:spcBef>
                <a:spcPts val="0"/>
              </a:spcBef>
              <a:spcAft>
                <a:spcPts val="0"/>
              </a:spcAft>
              <a:buNone/>
            </a:pPr>
            <a:r>
              <a:rPr lang="en" sz="5000">
                <a:latin typeface="Georgia"/>
                <a:ea typeface="Georgia"/>
                <a:cs typeface="Georgia"/>
                <a:sym typeface="Georgia"/>
              </a:rPr>
              <a:t>People Are Normally Trafficked by </a:t>
            </a:r>
            <a:r>
              <a:rPr b="1" lang="en" sz="5000">
                <a:solidFill>
                  <a:srgbClr val="CC0000"/>
                </a:solidFill>
                <a:latin typeface="Georgia"/>
                <a:ea typeface="Georgia"/>
                <a:cs typeface="Georgia"/>
                <a:sym typeface="Georgia"/>
              </a:rPr>
              <a:t>Strangers</a:t>
            </a:r>
            <a:endParaRPr b="1" sz="5000">
              <a:solidFill>
                <a:srgbClr val="CC0000"/>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2731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Georgia"/>
                <a:ea typeface="Georgia"/>
                <a:cs typeface="Georgia"/>
                <a:sym typeface="Georgia"/>
              </a:rPr>
              <a:t>FALSE</a:t>
            </a:r>
            <a:endParaRPr b="1" sz="4000">
              <a:latin typeface="Georgia"/>
              <a:ea typeface="Georgia"/>
              <a:cs typeface="Georgia"/>
              <a:sym typeface="Georgia"/>
            </a:endParaRPr>
          </a:p>
        </p:txBody>
      </p:sp>
      <p:pic>
        <p:nvPicPr>
          <p:cNvPr id="128" name="Google Shape;128;p25" title="Points scored"/>
          <p:cNvPicPr preferRelativeResize="0"/>
          <p:nvPr/>
        </p:nvPicPr>
        <p:blipFill>
          <a:blip r:embed="rId3">
            <a:alphaModFix/>
          </a:blip>
          <a:stretch>
            <a:fillRect/>
          </a:stretch>
        </p:blipFill>
        <p:spPr>
          <a:xfrm>
            <a:off x="1311425" y="1111275"/>
            <a:ext cx="6521151" cy="4032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txBox="1"/>
          <p:nvPr>
            <p:ph type="title"/>
          </p:nvPr>
        </p:nvSpPr>
        <p:spPr>
          <a:xfrm>
            <a:off x="311700" y="2731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Georgia"/>
                <a:ea typeface="Georgia"/>
                <a:cs typeface="Georgia"/>
                <a:sym typeface="Georgia"/>
              </a:rPr>
              <a:t>FALSE</a:t>
            </a:r>
            <a:endParaRPr b="1" sz="4000">
              <a:latin typeface="Georgia"/>
              <a:ea typeface="Georgia"/>
              <a:cs typeface="Georgia"/>
              <a:sym typeface="Georgia"/>
            </a:endParaRPr>
          </a:p>
        </p:txBody>
      </p:sp>
      <p:pic>
        <p:nvPicPr>
          <p:cNvPr id="134" name="Google Shape;134;p26" title="Points scored"/>
          <p:cNvPicPr preferRelativeResize="0"/>
          <p:nvPr/>
        </p:nvPicPr>
        <p:blipFill>
          <a:blip r:embed="rId3">
            <a:alphaModFix/>
          </a:blip>
          <a:stretch>
            <a:fillRect/>
          </a:stretch>
        </p:blipFill>
        <p:spPr>
          <a:xfrm>
            <a:off x="1266326" y="1055500"/>
            <a:ext cx="6611325" cy="4088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490250" y="450150"/>
            <a:ext cx="7962900" cy="4090800"/>
          </a:xfrm>
          <a:prstGeom prst="rect">
            <a:avLst/>
          </a:prstGeom>
        </p:spPr>
        <p:txBody>
          <a:bodyPr anchorCtr="0" anchor="ctr" bIns="91425" lIns="91425" spcFirstLastPara="1" rIns="91425" wrap="square" tIns="91425">
            <a:normAutofit fontScale="90000"/>
          </a:bodyPr>
          <a:lstStyle/>
          <a:p>
            <a:pPr indent="0" lvl="0" marL="0" rtl="0" algn="ctr">
              <a:lnSpc>
                <a:spcPct val="150000"/>
              </a:lnSpc>
              <a:spcBef>
                <a:spcPts val="0"/>
              </a:spcBef>
              <a:spcAft>
                <a:spcPts val="0"/>
              </a:spcAft>
              <a:buNone/>
            </a:pPr>
            <a:r>
              <a:rPr lang="en">
                <a:latin typeface="Georgia"/>
                <a:ea typeface="Georgia"/>
                <a:cs typeface="Georgia"/>
                <a:sym typeface="Georgia"/>
              </a:rPr>
              <a:t>True or False:</a:t>
            </a:r>
            <a:endParaRPr>
              <a:latin typeface="Georgia"/>
              <a:ea typeface="Georgia"/>
              <a:cs typeface="Georgia"/>
              <a:sym typeface="Georgia"/>
            </a:endParaRPr>
          </a:p>
          <a:p>
            <a:pPr indent="0" lvl="0" marL="0" rtl="0" algn="ctr">
              <a:lnSpc>
                <a:spcPct val="200000"/>
              </a:lnSpc>
              <a:spcBef>
                <a:spcPts val="0"/>
              </a:spcBef>
              <a:spcAft>
                <a:spcPts val="0"/>
              </a:spcAft>
              <a:buNone/>
            </a:pPr>
            <a:r>
              <a:rPr lang="en">
                <a:latin typeface="Georgia"/>
                <a:ea typeface="Georgia"/>
                <a:cs typeface="Georgia"/>
                <a:sym typeface="Georgia"/>
              </a:rPr>
              <a:t>Victims Are Controlled Through Only </a:t>
            </a:r>
            <a:r>
              <a:rPr b="1" lang="en" sz="5000">
                <a:solidFill>
                  <a:srgbClr val="CC0000"/>
                </a:solidFill>
                <a:latin typeface="Georgia"/>
                <a:ea typeface="Georgia"/>
                <a:cs typeface="Georgia"/>
                <a:sym typeface="Georgia"/>
              </a:rPr>
              <a:t>Physical Force</a:t>
            </a:r>
            <a:endParaRPr b="1" sz="5000">
              <a:solidFill>
                <a:srgbClr val="CC0000"/>
              </a:solidFill>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311700" y="343850"/>
            <a:ext cx="8520600" cy="7371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Georgia"/>
                <a:ea typeface="Georgia"/>
                <a:cs typeface="Georgia"/>
                <a:sym typeface="Georgia"/>
              </a:rPr>
              <a:t>FALSE </a:t>
            </a:r>
            <a:endParaRPr b="1" sz="4000">
              <a:latin typeface="Georgia"/>
              <a:ea typeface="Georgia"/>
              <a:cs typeface="Georgia"/>
              <a:sym typeface="Georgia"/>
            </a:endParaRPr>
          </a:p>
        </p:txBody>
      </p:sp>
      <p:sp>
        <p:nvSpPr>
          <p:cNvPr id="145" name="Google Shape;145;p28"/>
          <p:cNvSpPr txBox="1"/>
          <p:nvPr>
            <p:ph idx="1" type="body"/>
          </p:nvPr>
        </p:nvSpPr>
        <p:spPr>
          <a:xfrm>
            <a:off x="311700" y="1080850"/>
            <a:ext cx="8520600" cy="38907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419100" lvl="0" marL="457200" rtl="0" algn="l">
              <a:spcBef>
                <a:spcPts val="0"/>
              </a:spcBef>
              <a:spcAft>
                <a:spcPts val="0"/>
              </a:spcAft>
              <a:buClr>
                <a:schemeClr val="dk1"/>
              </a:buClr>
              <a:buSzPts val="3000"/>
              <a:buFont typeface="Georgia"/>
              <a:buChar char="-"/>
            </a:pPr>
            <a:r>
              <a:rPr lang="en" sz="3000">
                <a:solidFill>
                  <a:schemeClr val="dk1"/>
                </a:solidFill>
                <a:latin typeface="Georgia"/>
                <a:ea typeface="Georgia"/>
                <a:cs typeface="Georgia"/>
                <a:sym typeface="Georgia"/>
              </a:rPr>
              <a:t>Threatening family or friends</a:t>
            </a:r>
            <a:endParaRPr sz="3000">
              <a:solidFill>
                <a:schemeClr val="dk1"/>
              </a:solidFill>
              <a:latin typeface="Georgia"/>
              <a:ea typeface="Georgia"/>
              <a:cs typeface="Georgia"/>
              <a:sym typeface="Georgia"/>
            </a:endParaRPr>
          </a:p>
          <a:p>
            <a:pPr indent="-419100" lvl="0" marL="457200" rtl="0" algn="l">
              <a:spcBef>
                <a:spcPts val="0"/>
              </a:spcBef>
              <a:spcAft>
                <a:spcPts val="0"/>
              </a:spcAft>
              <a:buClr>
                <a:schemeClr val="dk1"/>
              </a:buClr>
              <a:buSzPts val="3000"/>
              <a:buFont typeface="Georgia"/>
              <a:buChar char="-"/>
            </a:pPr>
            <a:r>
              <a:rPr lang="en" sz="3000">
                <a:solidFill>
                  <a:schemeClr val="dk1"/>
                </a:solidFill>
                <a:latin typeface="Georgia"/>
                <a:ea typeface="Georgia"/>
                <a:cs typeface="Georgia"/>
                <a:sym typeface="Georgia"/>
              </a:rPr>
              <a:t>Debt</a:t>
            </a:r>
            <a:endParaRPr sz="3000">
              <a:solidFill>
                <a:schemeClr val="dk1"/>
              </a:solidFill>
              <a:latin typeface="Georgia"/>
              <a:ea typeface="Georgia"/>
              <a:cs typeface="Georgia"/>
              <a:sym typeface="Georgia"/>
            </a:endParaRPr>
          </a:p>
          <a:p>
            <a:pPr indent="-419100" lvl="0" marL="457200" rtl="0" algn="l">
              <a:spcBef>
                <a:spcPts val="0"/>
              </a:spcBef>
              <a:spcAft>
                <a:spcPts val="0"/>
              </a:spcAft>
              <a:buClr>
                <a:schemeClr val="dk1"/>
              </a:buClr>
              <a:buSzPts val="3000"/>
              <a:buFont typeface="Georgia"/>
              <a:buChar char="-"/>
            </a:pPr>
            <a:r>
              <a:rPr lang="en" sz="3000">
                <a:solidFill>
                  <a:schemeClr val="dk1"/>
                </a:solidFill>
                <a:latin typeface="Georgia"/>
                <a:ea typeface="Georgia"/>
                <a:cs typeface="Georgia"/>
                <a:sym typeface="Georgia"/>
              </a:rPr>
              <a:t>Physical, sexual, or emotional abuse</a:t>
            </a:r>
            <a:endParaRPr sz="3000">
              <a:solidFill>
                <a:schemeClr val="dk1"/>
              </a:solidFill>
              <a:latin typeface="Georgia"/>
              <a:ea typeface="Georgia"/>
              <a:cs typeface="Georgia"/>
              <a:sym typeface="Georgia"/>
            </a:endParaRPr>
          </a:p>
          <a:p>
            <a:pPr indent="-419100" lvl="0" marL="457200" rtl="0" algn="l">
              <a:spcBef>
                <a:spcPts val="0"/>
              </a:spcBef>
              <a:spcAft>
                <a:spcPts val="0"/>
              </a:spcAft>
              <a:buClr>
                <a:schemeClr val="dk1"/>
              </a:buClr>
              <a:buSzPts val="3000"/>
              <a:buFont typeface="Georgia"/>
              <a:buChar char="-"/>
            </a:pPr>
            <a:r>
              <a:rPr lang="en" sz="3000">
                <a:solidFill>
                  <a:schemeClr val="dk1"/>
                </a:solidFill>
                <a:latin typeface="Georgia"/>
                <a:ea typeface="Georgia"/>
                <a:cs typeface="Georgia"/>
                <a:sym typeface="Georgia"/>
              </a:rPr>
              <a:t>Drugs</a:t>
            </a:r>
            <a:endParaRPr sz="3000">
              <a:solidFill>
                <a:schemeClr val="dk1"/>
              </a:solidFill>
              <a:latin typeface="Georgia"/>
              <a:ea typeface="Georgia"/>
              <a:cs typeface="Georgia"/>
              <a:sym typeface="Georgia"/>
            </a:endParaRPr>
          </a:p>
          <a:p>
            <a:pPr indent="-419100" lvl="0" marL="457200" rtl="0" algn="l">
              <a:spcBef>
                <a:spcPts val="0"/>
              </a:spcBef>
              <a:spcAft>
                <a:spcPts val="0"/>
              </a:spcAft>
              <a:buClr>
                <a:schemeClr val="dk1"/>
              </a:buClr>
              <a:buSzPts val="3000"/>
              <a:buFont typeface="Georgia"/>
              <a:buChar char="-"/>
            </a:pPr>
            <a:r>
              <a:rPr lang="en" sz="3000">
                <a:solidFill>
                  <a:schemeClr val="dk1"/>
                </a:solidFill>
                <a:latin typeface="Georgia"/>
                <a:ea typeface="Georgia"/>
                <a:cs typeface="Georgia"/>
                <a:sym typeface="Georgia"/>
              </a:rPr>
              <a:t>Shame</a:t>
            </a:r>
            <a:endParaRPr sz="3000">
              <a:solidFill>
                <a:schemeClr val="dk1"/>
              </a:solidFill>
              <a:latin typeface="Georgia"/>
              <a:ea typeface="Georgia"/>
              <a:cs typeface="Georgia"/>
              <a:sym typeface="Georgia"/>
            </a:endParaRPr>
          </a:p>
          <a:p>
            <a:pPr indent="-419100" lvl="0" marL="457200" rtl="0" algn="l">
              <a:spcBef>
                <a:spcPts val="0"/>
              </a:spcBef>
              <a:spcAft>
                <a:spcPts val="0"/>
              </a:spcAft>
              <a:buClr>
                <a:schemeClr val="dk1"/>
              </a:buClr>
              <a:buSzPts val="3000"/>
              <a:buFont typeface="Georgia"/>
              <a:buChar char="-"/>
            </a:pPr>
            <a:r>
              <a:rPr lang="en" sz="3000">
                <a:solidFill>
                  <a:schemeClr val="dk1"/>
                </a:solidFill>
                <a:latin typeface="Georgia"/>
                <a:ea typeface="Georgia"/>
                <a:cs typeface="Georgia"/>
                <a:sym typeface="Georgia"/>
              </a:rPr>
              <a:t>Threatening deportation</a:t>
            </a:r>
            <a:endParaRPr sz="3000">
              <a:solidFill>
                <a:schemeClr val="dk1"/>
              </a:solidFill>
              <a:latin typeface="Georgia"/>
              <a:ea typeface="Georgia"/>
              <a:cs typeface="Georgia"/>
              <a:sym typeface="Georgia"/>
            </a:endParaRPr>
          </a:p>
          <a:p>
            <a:pPr indent="-419100" lvl="0" marL="457200" rtl="0" algn="l">
              <a:spcBef>
                <a:spcPts val="0"/>
              </a:spcBef>
              <a:spcAft>
                <a:spcPts val="0"/>
              </a:spcAft>
              <a:buClr>
                <a:schemeClr val="dk1"/>
              </a:buClr>
              <a:buSzPts val="3000"/>
              <a:buFont typeface="Georgia"/>
              <a:buChar char="-"/>
            </a:pPr>
            <a:r>
              <a:rPr lang="en" sz="3000">
                <a:solidFill>
                  <a:schemeClr val="dk1"/>
                </a:solidFill>
                <a:latin typeface="Georgia"/>
                <a:ea typeface="Georgia"/>
                <a:cs typeface="Georgia"/>
                <a:sym typeface="Georgia"/>
              </a:rPr>
              <a:t>Taking legal documents</a:t>
            </a:r>
            <a:endParaRPr sz="3000">
              <a:solidFill>
                <a:schemeClr val="dk1"/>
              </a:solidFill>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txBox="1"/>
          <p:nvPr>
            <p:ph idx="1" type="body"/>
          </p:nvPr>
        </p:nvSpPr>
        <p:spPr>
          <a:xfrm>
            <a:off x="369025" y="415500"/>
            <a:ext cx="8520600" cy="4508400"/>
          </a:xfrm>
          <a:prstGeom prst="rect">
            <a:avLst/>
          </a:prstGeom>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900">
                <a:solidFill>
                  <a:schemeClr val="dk1"/>
                </a:solidFill>
                <a:highlight>
                  <a:srgbClr val="FFFFFF"/>
                </a:highlight>
                <a:latin typeface="Georgia"/>
                <a:ea typeface="Georgia"/>
                <a:cs typeface="Georgia"/>
                <a:sym typeface="Georgia"/>
              </a:rPr>
              <a:t>Tonya spent night after night in different hotel rooms, with different men, all at the command of someone she once trusted. She was held against her will, beaten and made to feel like she had no other option at the time, all by the man she thought she loved.</a:t>
            </a:r>
            <a:endParaRPr sz="1900">
              <a:solidFill>
                <a:schemeClr val="dk1"/>
              </a:solidFill>
              <a:highlight>
                <a:srgbClr val="FFFFFF"/>
              </a:highlight>
              <a:latin typeface="Georgia"/>
              <a:ea typeface="Georgia"/>
              <a:cs typeface="Georgia"/>
              <a:sym typeface="Georgia"/>
            </a:endParaRPr>
          </a:p>
          <a:p>
            <a:pPr indent="0" lvl="0" marL="0" rtl="0" algn="ctr">
              <a:lnSpc>
                <a:spcPct val="150000"/>
              </a:lnSpc>
              <a:spcBef>
                <a:spcPts val="1500"/>
              </a:spcBef>
              <a:spcAft>
                <a:spcPts val="0"/>
              </a:spcAft>
              <a:buNone/>
            </a:pPr>
            <a:r>
              <a:rPr lang="en" sz="1900">
                <a:solidFill>
                  <a:schemeClr val="dk1"/>
                </a:solidFill>
                <a:highlight>
                  <a:srgbClr val="FFFFFF"/>
                </a:highlight>
                <a:latin typeface="Georgia"/>
                <a:ea typeface="Georgia"/>
                <a:cs typeface="Georgia"/>
                <a:sym typeface="Georgia"/>
              </a:rPr>
              <a:t>She felt she deserved it. Tonya felt she couldn’t escape. Afraid and confused, she thought the emotional and physical abuse she endured was her own doing. </a:t>
            </a:r>
            <a:endParaRPr sz="1900">
              <a:solidFill>
                <a:schemeClr val="dk1"/>
              </a:solidFill>
              <a:latin typeface="Georgia"/>
              <a:ea typeface="Georgia"/>
              <a:cs typeface="Georgia"/>
              <a:sym typeface="Georgia"/>
            </a:endParaRPr>
          </a:p>
          <a:p>
            <a:pPr indent="0" lvl="0" marL="0" rtl="0" algn="l">
              <a:lnSpc>
                <a:spcPct val="150000"/>
              </a:lnSpc>
              <a:spcBef>
                <a:spcPts val="1500"/>
              </a:spcBef>
              <a:spcAft>
                <a:spcPts val="0"/>
              </a:spcAft>
              <a:buNone/>
            </a:pPr>
            <a:r>
              <a:t/>
            </a:r>
            <a:endParaRPr sz="1900">
              <a:latin typeface="Georgia"/>
              <a:ea typeface="Georgia"/>
              <a:cs typeface="Georgia"/>
              <a:sym typeface="Georgia"/>
            </a:endParaRPr>
          </a:p>
          <a:p>
            <a:pPr indent="0" lvl="0" marL="0" rtl="0" algn="ctr">
              <a:lnSpc>
                <a:spcPct val="150000"/>
              </a:lnSpc>
              <a:spcBef>
                <a:spcPts val="1200"/>
              </a:spcBef>
              <a:spcAft>
                <a:spcPts val="0"/>
              </a:spcAft>
              <a:buNone/>
            </a:pPr>
            <a:r>
              <a:rPr b="1" lang="en" sz="1900">
                <a:solidFill>
                  <a:srgbClr val="CC0000"/>
                </a:solidFill>
                <a:latin typeface="Georgia"/>
                <a:ea typeface="Georgia"/>
                <a:cs typeface="Georgia"/>
                <a:sym typeface="Georgia"/>
              </a:rPr>
              <a:t>TONYA COULD BE ANY OF YOU</a:t>
            </a:r>
            <a:endParaRPr b="1" sz="1900">
              <a:solidFill>
                <a:srgbClr val="CC0000"/>
              </a:solidFill>
              <a:latin typeface="Georgia"/>
              <a:ea typeface="Georgia"/>
              <a:cs typeface="Georgia"/>
              <a:sym typeface="Georgia"/>
            </a:endParaRPr>
          </a:p>
          <a:p>
            <a:pPr indent="0" lvl="0" marL="0" rtl="0" algn="ctr">
              <a:lnSpc>
                <a:spcPct val="150000"/>
              </a:lnSpc>
              <a:spcBef>
                <a:spcPts val="1200"/>
              </a:spcBef>
              <a:spcAft>
                <a:spcPts val="1200"/>
              </a:spcAft>
              <a:buNone/>
            </a:pPr>
            <a:r>
              <a:t/>
            </a:r>
            <a:endParaRPr b="1" sz="1900">
              <a:solidFill>
                <a:srgbClr val="CC0000"/>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30"/>
          <p:cNvPicPr preferRelativeResize="0"/>
          <p:nvPr/>
        </p:nvPicPr>
        <p:blipFill>
          <a:blip r:embed="rId3">
            <a:alphaModFix/>
          </a:blip>
          <a:stretch>
            <a:fillRect/>
          </a:stretch>
        </p:blipFill>
        <p:spPr>
          <a:xfrm>
            <a:off x="1816762" y="157600"/>
            <a:ext cx="5510475" cy="48283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1"/>
          <p:cNvSpPr txBox="1"/>
          <p:nvPr>
            <p:ph type="title"/>
          </p:nvPr>
        </p:nvSpPr>
        <p:spPr>
          <a:xfrm>
            <a:off x="311700" y="316075"/>
            <a:ext cx="8520600" cy="10449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Georgia"/>
                <a:ea typeface="Georgia"/>
                <a:cs typeface="Georgia"/>
                <a:sym typeface="Georgia"/>
              </a:rPr>
              <a:t>What Are The Risk Factors/Vulnerabilities For Child Trafficking?</a:t>
            </a:r>
            <a:endParaRPr sz="3000">
              <a:latin typeface="Georgia"/>
              <a:ea typeface="Georgia"/>
              <a:cs typeface="Georgia"/>
              <a:sym typeface="Georgia"/>
            </a:endParaRPr>
          </a:p>
        </p:txBody>
      </p:sp>
      <p:sp>
        <p:nvSpPr>
          <p:cNvPr id="161" name="Google Shape;161;p31"/>
          <p:cNvSpPr txBox="1"/>
          <p:nvPr>
            <p:ph idx="1" type="body"/>
          </p:nvPr>
        </p:nvSpPr>
        <p:spPr>
          <a:xfrm>
            <a:off x="311700" y="1360975"/>
            <a:ext cx="4260300" cy="36672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387350" lvl="0" marL="457200" rtl="0" algn="l">
              <a:lnSpc>
                <a:spcPct val="130000"/>
              </a:lnSpc>
              <a:spcBef>
                <a:spcPts val="0"/>
              </a:spcBef>
              <a:spcAft>
                <a:spcPts val="0"/>
              </a:spcAft>
              <a:buSzPts val="2500"/>
              <a:buFont typeface="Georgia"/>
              <a:buChar char="-"/>
            </a:pPr>
            <a:r>
              <a:rPr lang="en" sz="2500">
                <a:solidFill>
                  <a:schemeClr val="dk1"/>
                </a:solidFill>
                <a:latin typeface="Georgia"/>
                <a:ea typeface="Georgia"/>
                <a:cs typeface="Georgia"/>
                <a:sym typeface="Georgia"/>
              </a:rPr>
              <a:t>Runaway/homeless youth</a:t>
            </a:r>
            <a:endParaRPr sz="2500">
              <a:solidFill>
                <a:schemeClr val="dk1"/>
              </a:solidFill>
              <a:latin typeface="Georgia"/>
              <a:ea typeface="Georgia"/>
              <a:cs typeface="Georgia"/>
              <a:sym typeface="Georgia"/>
            </a:endParaRPr>
          </a:p>
          <a:p>
            <a:pPr indent="-387350" lvl="0" marL="457200" rtl="0" algn="l">
              <a:lnSpc>
                <a:spcPct val="130000"/>
              </a:lnSpc>
              <a:spcBef>
                <a:spcPts val="0"/>
              </a:spcBef>
              <a:spcAft>
                <a:spcPts val="0"/>
              </a:spcAft>
              <a:buSzPts val="2500"/>
              <a:buFont typeface="Georgia"/>
              <a:buChar char="-"/>
            </a:pPr>
            <a:r>
              <a:rPr lang="en" sz="2500">
                <a:solidFill>
                  <a:schemeClr val="dk1"/>
                </a:solidFill>
                <a:latin typeface="Georgia"/>
                <a:ea typeface="Georgia"/>
                <a:cs typeface="Georgia"/>
                <a:sym typeface="Georgia"/>
              </a:rPr>
              <a:t>Unstable housing </a:t>
            </a:r>
            <a:endParaRPr sz="2500">
              <a:solidFill>
                <a:schemeClr val="dk1"/>
              </a:solidFill>
              <a:latin typeface="Georgia"/>
              <a:ea typeface="Georgia"/>
              <a:cs typeface="Georgia"/>
              <a:sym typeface="Georgia"/>
            </a:endParaRPr>
          </a:p>
          <a:p>
            <a:pPr indent="-387350" lvl="0" marL="457200" rtl="0" algn="l">
              <a:lnSpc>
                <a:spcPct val="130000"/>
              </a:lnSpc>
              <a:spcBef>
                <a:spcPts val="0"/>
              </a:spcBef>
              <a:spcAft>
                <a:spcPts val="0"/>
              </a:spcAft>
              <a:buClr>
                <a:schemeClr val="dk1"/>
              </a:buClr>
              <a:buSzPts val="2500"/>
              <a:buFont typeface="Georgia"/>
              <a:buChar char="-"/>
            </a:pPr>
            <a:r>
              <a:rPr lang="en" sz="2500">
                <a:solidFill>
                  <a:schemeClr val="dk1"/>
                </a:solidFill>
                <a:latin typeface="Georgia"/>
                <a:ea typeface="Georgia"/>
                <a:cs typeface="Georgia"/>
                <a:sym typeface="Georgia"/>
              </a:rPr>
              <a:t>Current or past involvement in the child welfare system</a:t>
            </a:r>
            <a:endParaRPr sz="2500">
              <a:solidFill>
                <a:schemeClr val="dk1"/>
              </a:solidFill>
              <a:latin typeface="Georgia"/>
              <a:ea typeface="Georgia"/>
              <a:cs typeface="Georgia"/>
              <a:sym typeface="Georgia"/>
            </a:endParaRPr>
          </a:p>
          <a:p>
            <a:pPr indent="-387350" lvl="0" marL="457200" rtl="0" algn="l">
              <a:lnSpc>
                <a:spcPct val="130000"/>
              </a:lnSpc>
              <a:spcBef>
                <a:spcPts val="0"/>
              </a:spcBef>
              <a:spcAft>
                <a:spcPts val="0"/>
              </a:spcAft>
              <a:buClr>
                <a:schemeClr val="dk1"/>
              </a:buClr>
              <a:buSzPts val="2500"/>
              <a:buFont typeface="Georgia"/>
              <a:buChar char="-"/>
            </a:pPr>
            <a:r>
              <a:rPr lang="en" sz="2500">
                <a:solidFill>
                  <a:schemeClr val="dk1"/>
                </a:solidFill>
                <a:latin typeface="Georgia"/>
                <a:ea typeface="Georgia"/>
                <a:cs typeface="Georgia"/>
                <a:sym typeface="Georgia"/>
              </a:rPr>
              <a:t>Poverty </a:t>
            </a:r>
            <a:endParaRPr sz="2500">
              <a:solidFill>
                <a:schemeClr val="dk1"/>
              </a:solidFill>
              <a:latin typeface="Georgia"/>
              <a:ea typeface="Georgia"/>
              <a:cs typeface="Georgia"/>
              <a:sym typeface="Georgia"/>
            </a:endParaRPr>
          </a:p>
          <a:p>
            <a:pPr indent="0" lvl="0" marL="457200" rtl="0" algn="l">
              <a:lnSpc>
                <a:spcPct val="130000"/>
              </a:lnSpc>
              <a:spcBef>
                <a:spcPts val="0"/>
              </a:spcBef>
              <a:spcAft>
                <a:spcPts val="0"/>
              </a:spcAft>
              <a:buNone/>
            </a:pPr>
            <a:r>
              <a:t/>
            </a:r>
            <a:endParaRPr sz="2500">
              <a:solidFill>
                <a:schemeClr val="dk1"/>
              </a:solidFill>
              <a:latin typeface="Georgia"/>
              <a:ea typeface="Georgia"/>
              <a:cs typeface="Georgia"/>
              <a:sym typeface="Georgia"/>
            </a:endParaRPr>
          </a:p>
        </p:txBody>
      </p:sp>
      <p:sp>
        <p:nvSpPr>
          <p:cNvPr id="162" name="Google Shape;162;p31"/>
          <p:cNvSpPr txBox="1"/>
          <p:nvPr/>
        </p:nvSpPr>
        <p:spPr>
          <a:xfrm>
            <a:off x="4572000" y="1360975"/>
            <a:ext cx="4260300" cy="3667200"/>
          </a:xfrm>
          <a:prstGeom prst="rect">
            <a:avLst/>
          </a:prstGeom>
          <a:noFill/>
          <a:ln cap="flat" cmpd="sng" w="38100">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Clr>
                <a:schemeClr val="dk2"/>
              </a:buClr>
              <a:buSzPts val="2500"/>
              <a:buFont typeface="Georgia"/>
              <a:buChar char="-"/>
            </a:pPr>
            <a:r>
              <a:rPr lang="en" sz="2500">
                <a:solidFill>
                  <a:schemeClr val="dk1"/>
                </a:solidFill>
                <a:latin typeface="Georgia"/>
                <a:ea typeface="Georgia"/>
                <a:cs typeface="Georgia"/>
                <a:sym typeface="Georgia"/>
              </a:rPr>
              <a:t>Youth with a criminal history</a:t>
            </a:r>
            <a:endParaRPr sz="2500">
              <a:solidFill>
                <a:schemeClr val="dk1"/>
              </a:solidFill>
              <a:latin typeface="Georgia"/>
              <a:ea typeface="Georgia"/>
              <a:cs typeface="Georgia"/>
              <a:sym typeface="Georgia"/>
            </a:endParaRPr>
          </a:p>
          <a:p>
            <a:pPr indent="-387350" lvl="0" marL="457200" rtl="0" algn="l">
              <a:lnSpc>
                <a:spcPct val="115000"/>
              </a:lnSpc>
              <a:spcBef>
                <a:spcPts val="0"/>
              </a:spcBef>
              <a:spcAft>
                <a:spcPts val="0"/>
              </a:spcAft>
              <a:buClr>
                <a:schemeClr val="dk2"/>
              </a:buClr>
              <a:buSzPts val="2500"/>
              <a:buFont typeface="Georgia"/>
              <a:buChar char="-"/>
            </a:pPr>
            <a:r>
              <a:rPr lang="en" sz="2500">
                <a:solidFill>
                  <a:schemeClr val="dk1"/>
                </a:solidFill>
                <a:latin typeface="Georgia"/>
                <a:ea typeface="Georgia"/>
                <a:cs typeface="Georgia"/>
                <a:sym typeface="Georgia"/>
              </a:rPr>
              <a:t>Dropout youth </a:t>
            </a:r>
            <a:endParaRPr sz="2500">
              <a:solidFill>
                <a:schemeClr val="dk1"/>
              </a:solidFill>
              <a:latin typeface="Georgia"/>
              <a:ea typeface="Georgia"/>
              <a:cs typeface="Georgia"/>
              <a:sym typeface="Georgia"/>
            </a:endParaRPr>
          </a:p>
          <a:p>
            <a:pPr indent="-387350" lvl="0" marL="457200" rtl="0" algn="l">
              <a:lnSpc>
                <a:spcPct val="115000"/>
              </a:lnSpc>
              <a:spcBef>
                <a:spcPts val="0"/>
              </a:spcBef>
              <a:spcAft>
                <a:spcPts val="0"/>
              </a:spcAft>
              <a:buClr>
                <a:schemeClr val="dk2"/>
              </a:buClr>
              <a:buSzPts val="2500"/>
              <a:buFont typeface="Georgia"/>
              <a:buChar char="-"/>
            </a:pPr>
            <a:r>
              <a:rPr lang="en" sz="2500">
                <a:solidFill>
                  <a:schemeClr val="dk1"/>
                </a:solidFill>
                <a:latin typeface="Georgia"/>
                <a:ea typeface="Georgia"/>
                <a:cs typeface="Georgia"/>
                <a:sym typeface="Georgia"/>
              </a:rPr>
              <a:t>Youth with disabilities</a:t>
            </a:r>
            <a:endParaRPr sz="2500">
              <a:solidFill>
                <a:schemeClr val="dk1"/>
              </a:solidFill>
              <a:latin typeface="Georgia"/>
              <a:ea typeface="Georgia"/>
              <a:cs typeface="Georgia"/>
              <a:sym typeface="Georgia"/>
            </a:endParaRPr>
          </a:p>
          <a:p>
            <a:pPr indent="-387350" lvl="0" marL="457200" rtl="0" algn="l">
              <a:lnSpc>
                <a:spcPct val="115000"/>
              </a:lnSpc>
              <a:spcBef>
                <a:spcPts val="0"/>
              </a:spcBef>
              <a:spcAft>
                <a:spcPts val="0"/>
              </a:spcAft>
              <a:buClr>
                <a:schemeClr val="dk2"/>
              </a:buClr>
              <a:buSzPts val="2500"/>
              <a:buFont typeface="Georgia"/>
              <a:buChar char="-"/>
            </a:pPr>
            <a:r>
              <a:rPr lang="en" sz="2500">
                <a:solidFill>
                  <a:schemeClr val="dk1"/>
                </a:solidFill>
                <a:latin typeface="Georgia"/>
                <a:ea typeface="Georgia"/>
                <a:cs typeface="Georgia"/>
                <a:sym typeface="Georgia"/>
              </a:rPr>
              <a:t>LGBTQ youth</a:t>
            </a:r>
            <a:endParaRPr sz="2500">
              <a:solidFill>
                <a:schemeClr val="dk1"/>
              </a:solidFill>
              <a:latin typeface="Georgia"/>
              <a:ea typeface="Georgia"/>
              <a:cs typeface="Georgia"/>
              <a:sym typeface="Georgia"/>
            </a:endParaRPr>
          </a:p>
          <a:p>
            <a:pPr indent="-387350" lvl="0" marL="457200" rtl="0" algn="l">
              <a:lnSpc>
                <a:spcPct val="115000"/>
              </a:lnSpc>
              <a:spcBef>
                <a:spcPts val="0"/>
              </a:spcBef>
              <a:spcAft>
                <a:spcPts val="0"/>
              </a:spcAft>
              <a:buClr>
                <a:schemeClr val="dk2"/>
              </a:buClr>
              <a:buSzPts val="2500"/>
              <a:buFont typeface="Georgia"/>
              <a:buChar char="-"/>
            </a:pPr>
            <a:r>
              <a:rPr lang="en" sz="2500">
                <a:solidFill>
                  <a:schemeClr val="dk1"/>
                </a:solidFill>
                <a:latin typeface="Georgia"/>
                <a:ea typeface="Georgia"/>
                <a:cs typeface="Georgia"/>
                <a:sym typeface="Georgia"/>
              </a:rPr>
              <a:t>Migrant workers</a:t>
            </a:r>
            <a:endParaRPr sz="2500">
              <a:solidFill>
                <a:schemeClr val="dk1"/>
              </a:solidFill>
              <a:latin typeface="Georgia"/>
              <a:ea typeface="Georgia"/>
              <a:cs typeface="Georgia"/>
              <a:sym typeface="Georgia"/>
            </a:endParaRPr>
          </a:p>
          <a:p>
            <a:pPr indent="-387350" lvl="0" marL="457200" rtl="0" algn="l">
              <a:lnSpc>
                <a:spcPct val="115000"/>
              </a:lnSpc>
              <a:spcBef>
                <a:spcPts val="0"/>
              </a:spcBef>
              <a:spcAft>
                <a:spcPts val="0"/>
              </a:spcAft>
              <a:buClr>
                <a:schemeClr val="dk1"/>
              </a:buClr>
              <a:buSzPts val="2500"/>
              <a:buFont typeface="Georgia"/>
              <a:buChar char="-"/>
            </a:pPr>
            <a:r>
              <a:rPr lang="en" sz="2500">
                <a:solidFill>
                  <a:schemeClr val="dk1"/>
                </a:solidFill>
                <a:latin typeface="Georgia"/>
                <a:ea typeface="Georgia"/>
                <a:cs typeface="Georgia"/>
                <a:sym typeface="Georgia"/>
              </a:rPr>
              <a:t>Involvement with gangs</a:t>
            </a:r>
            <a:endParaRPr sz="2500">
              <a:solidFill>
                <a:schemeClr val="dk1"/>
              </a:solidFill>
              <a:latin typeface="Georgia"/>
              <a:ea typeface="Georgia"/>
              <a:cs typeface="Georgia"/>
              <a:sym typeface="Georgia"/>
            </a:endParaRPr>
          </a:p>
          <a:p>
            <a:pPr indent="0" lvl="0" marL="0" rtl="0" algn="l">
              <a:spcBef>
                <a:spcPts val="0"/>
              </a:spcBef>
              <a:spcAft>
                <a:spcPts val="0"/>
              </a:spcAft>
              <a:buNone/>
            </a:pPr>
            <a:r>
              <a:t/>
            </a:r>
            <a:endParaRPr sz="2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4150"/>
            <a:ext cx="8520600" cy="9741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4500">
                <a:latin typeface="Georgia"/>
                <a:ea typeface="Georgia"/>
                <a:cs typeface="Georgia"/>
                <a:sym typeface="Georgia"/>
              </a:rPr>
              <a:t>Today’s Agenda</a:t>
            </a:r>
            <a:endParaRPr sz="4500">
              <a:latin typeface="Georgia"/>
              <a:ea typeface="Georgia"/>
              <a:cs typeface="Georgia"/>
              <a:sym typeface="Georgia"/>
            </a:endParaRPr>
          </a:p>
        </p:txBody>
      </p:sp>
      <p:sp>
        <p:nvSpPr>
          <p:cNvPr id="63" name="Google Shape;63;p14"/>
          <p:cNvSpPr txBox="1"/>
          <p:nvPr>
            <p:ph idx="1" type="body"/>
          </p:nvPr>
        </p:nvSpPr>
        <p:spPr>
          <a:xfrm>
            <a:off x="311700" y="1418400"/>
            <a:ext cx="8520600" cy="30231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rmAutofit fontScale="85000"/>
          </a:bodyPr>
          <a:lstStyle/>
          <a:p>
            <a:pPr indent="-390525" lvl="0" marL="457200" rtl="0" algn="l">
              <a:lnSpc>
                <a:spcPct val="200000"/>
              </a:lnSpc>
              <a:spcBef>
                <a:spcPts val="0"/>
              </a:spcBef>
              <a:spcAft>
                <a:spcPts val="0"/>
              </a:spcAft>
              <a:buClr>
                <a:schemeClr val="dk1"/>
              </a:buClr>
              <a:buSzPct val="100000"/>
              <a:buFont typeface="Georgia"/>
              <a:buChar char="-"/>
            </a:pPr>
            <a:r>
              <a:rPr lang="en" sz="3000">
                <a:solidFill>
                  <a:schemeClr val="dk1"/>
                </a:solidFill>
                <a:latin typeface="Georgia"/>
                <a:ea typeface="Georgia"/>
                <a:cs typeface="Georgia"/>
                <a:sym typeface="Georgia"/>
              </a:rPr>
              <a:t>Dive into the issue of human trafficking within schools including indicators, vulnerabilities, and roots.</a:t>
            </a:r>
            <a:endParaRPr sz="3000">
              <a:solidFill>
                <a:schemeClr val="dk1"/>
              </a:solidFill>
              <a:latin typeface="Georgia"/>
              <a:ea typeface="Georgia"/>
              <a:cs typeface="Georgia"/>
              <a:sym typeface="Georgia"/>
            </a:endParaRPr>
          </a:p>
          <a:p>
            <a:pPr indent="-390525" lvl="0" marL="457200" rtl="0" algn="l">
              <a:lnSpc>
                <a:spcPct val="200000"/>
              </a:lnSpc>
              <a:spcBef>
                <a:spcPts val="0"/>
              </a:spcBef>
              <a:spcAft>
                <a:spcPts val="0"/>
              </a:spcAft>
              <a:buClr>
                <a:schemeClr val="dk1"/>
              </a:buClr>
              <a:buSzPct val="100000"/>
              <a:buFont typeface="Georgia"/>
              <a:buChar char="-"/>
            </a:pPr>
            <a:r>
              <a:rPr lang="en" sz="3000">
                <a:solidFill>
                  <a:schemeClr val="dk1"/>
                </a:solidFill>
                <a:latin typeface="Georgia"/>
                <a:ea typeface="Georgia"/>
                <a:cs typeface="Georgia"/>
                <a:sym typeface="Georgia"/>
              </a:rPr>
              <a:t>Explore different ways you can help bring change in your school and community. </a:t>
            </a:r>
            <a:endParaRPr sz="3000">
              <a:solidFill>
                <a:schemeClr val="dk1"/>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32"/>
          <p:cNvPicPr preferRelativeResize="0"/>
          <p:nvPr/>
        </p:nvPicPr>
        <p:blipFill>
          <a:blip r:embed="rId3">
            <a:alphaModFix/>
          </a:blip>
          <a:stretch>
            <a:fillRect/>
          </a:stretch>
        </p:blipFill>
        <p:spPr>
          <a:xfrm>
            <a:off x="2494550" y="168112"/>
            <a:ext cx="4154900" cy="4807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3"/>
          <p:cNvPicPr preferRelativeResize="0"/>
          <p:nvPr/>
        </p:nvPicPr>
        <p:blipFill>
          <a:blip r:embed="rId3">
            <a:alphaModFix/>
          </a:blip>
          <a:stretch>
            <a:fillRect/>
          </a:stretch>
        </p:blipFill>
        <p:spPr>
          <a:xfrm>
            <a:off x="1923700" y="152400"/>
            <a:ext cx="5296600"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4"/>
          <p:cNvPicPr preferRelativeResize="0"/>
          <p:nvPr/>
        </p:nvPicPr>
        <p:blipFill>
          <a:blip r:embed="rId3">
            <a:alphaModFix/>
          </a:blip>
          <a:stretch>
            <a:fillRect/>
          </a:stretch>
        </p:blipFill>
        <p:spPr>
          <a:xfrm>
            <a:off x="1665625" y="661263"/>
            <a:ext cx="5812761"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5"/>
          <p:cNvSpPr txBox="1"/>
          <p:nvPr>
            <p:ph type="title"/>
          </p:nvPr>
        </p:nvSpPr>
        <p:spPr>
          <a:xfrm>
            <a:off x="311700" y="215775"/>
            <a:ext cx="8520600" cy="11517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500">
                <a:latin typeface="Georgia"/>
                <a:ea typeface="Georgia"/>
                <a:cs typeface="Georgia"/>
                <a:sym typeface="Georgia"/>
              </a:rPr>
              <a:t>What Does Human Trafficking Look Like in Students? </a:t>
            </a:r>
            <a:endParaRPr sz="3500">
              <a:latin typeface="Georgia"/>
              <a:ea typeface="Georgia"/>
              <a:cs typeface="Georgia"/>
              <a:sym typeface="Georgia"/>
            </a:endParaRPr>
          </a:p>
        </p:txBody>
      </p:sp>
      <p:sp>
        <p:nvSpPr>
          <p:cNvPr id="183" name="Google Shape;183;p35"/>
          <p:cNvSpPr txBox="1"/>
          <p:nvPr>
            <p:ph idx="1" type="body"/>
          </p:nvPr>
        </p:nvSpPr>
        <p:spPr>
          <a:xfrm>
            <a:off x="311700" y="1367400"/>
            <a:ext cx="8520600" cy="36186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387350" lvl="0" marL="457200" rtl="0" algn="l">
              <a:spcBef>
                <a:spcPts val="0"/>
              </a:spcBef>
              <a:spcAft>
                <a:spcPts val="0"/>
              </a:spcAft>
              <a:buClr>
                <a:schemeClr val="dk1"/>
              </a:buClr>
              <a:buSzPts val="2500"/>
              <a:buFont typeface="Georgia"/>
              <a:buChar char="-"/>
            </a:pPr>
            <a:r>
              <a:rPr lang="en" sz="2500">
                <a:solidFill>
                  <a:schemeClr val="dk1"/>
                </a:solidFill>
                <a:latin typeface="Georgia"/>
                <a:ea typeface="Georgia"/>
                <a:cs typeface="Georgia"/>
                <a:sym typeface="Georgia"/>
              </a:rPr>
              <a:t>Mental health issues</a:t>
            </a:r>
            <a:endParaRPr sz="2500">
              <a:solidFill>
                <a:schemeClr val="dk1"/>
              </a:solidFill>
              <a:latin typeface="Georgia"/>
              <a:ea typeface="Georgia"/>
              <a:cs typeface="Georgia"/>
              <a:sym typeface="Georgia"/>
            </a:endParaRPr>
          </a:p>
          <a:p>
            <a:pPr indent="-387350" lvl="0" marL="457200" rtl="0" algn="l">
              <a:spcBef>
                <a:spcPts val="0"/>
              </a:spcBef>
              <a:spcAft>
                <a:spcPts val="0"/>
              </a:spcAft>
              <a:buClr>
                <a:schemeClr val="dk1"/>
              </a:buClr>
              <a:buSzPts val="2500"/>
              <a:buFont typeface="Georgia"/>
              <a:buChar char="-"/>
            </a:pPr>
            <a:r>
              <a:rPr lang="en" sz="2500">
                <a:solidFill>
                  <a:schemeClr val="dk1"/>
                </a:solidFill>
                <a:latin typeface="Georgia"/>
                <a:ea typeface="Georgia"/>
                <a:cs typeface="Georgia"/>
                <a:sym typeface="Georgia"/>
              </a:rPr>
              <a:t>Change in behavior </a:t>
            </a:r>
            <a:endParaRPr sz="2500">
              <a:solidFill>
                <a:schemeClr val="dk1"/>
              </a:solidFill>
              <a:latin typeface="Georgia"/>
              <a:ea typeface="Georgia"/>
              <a:cs typeface="Georgia"/>
              <a:sym typeface="Georgia"/>
            </a:endParaRPr>
          </a:p>
          <a:p>
            <a:pPr indent="-387350" lvl="0" marL="457200" rtl="0" algn="l">
              <a:spcBef>
                <a:spcPts val="0"/>
              </a:spcBef>
              <a:spcAft>
                <a:spcPts val="0"/>
              </a:spcAft>
              <a:buClr>
                <a:schemeClr val="dk1"/>
              </a:buClr>
              <a:buSzPts val="2500"/>
              <a:buFont typeface="Georgia"/>
              <a:buChar char="-"/>
            </a:pPr>
            <a:r>
              <a:rPr lang="en" sz="2500">
                <a:solidFill>
                  <a:schemeClr val="dk1"/>
                </a:solidFill>
                <a:latin typeface="Georgia"/>
                <a:ea typeface="Georgia"/>
                <a:cs typeface="Georgia"/>
                <a:sym typeface="Georgia"/>
              </a:rPr>
              <a:t>Decline in academic performance or sudden unexplained absences </a:t>
            </a:r>
            <a:endParaRPr sz="2500">
              <a:solidFill>
                <a:schemeClr val="dk1"/>
              </a:solidFill>
              <a:latin typeface="Georgia"/>
              <a:ea typeface="Georgia"/>
              <a:cs typeface="Georgia"/>
              <a:sym typeface="Georgia"/>
            </a:endParaRPr>
          </a:p>
          <a:p>
            <a:pPr indent="-387350" lvl="0" marL="457200" rtl="0" algn="l">
              <a:spcBef>
                <a:spcPts val="0"/>
              </a:spcBef>
              <a:spcAft>
                <a:spcPts val="0"/>
              </a:spcAft>
              <a:buClr>
                <a:schemeClr val="dk1"/>
              </a:buClr>
              <a:buSzPts val="2500"/>
              <a:buFont typeface="Georgia"/>
              <a:buChar char="-"/>
            </a:pPr>
            <a:r>
              <a:rPr lang="en" sz="2500">
                <a:solidFill>
                  <a:schemeClr val="dk1"/>
                </a:solidFill>
                <a:latin typeface="Georgia"/>
                <a:ea typeface="Georgia"/>
                <a:cs typeface="Georgia"/>
                <a:sym typeface="Georgia"/>
              </a:rPr>
              <a:t>Talking about working excessively long hours</a:t>
            </a:r>
            <a:endParaRPr sz="2500">
              <a:solidFill>
                <a:schemeClr val="dk1"/>
              </a:solidFill>
              <a:latin typeface="Georgia"/>
              <a:ea typeface="Georgia"/>
              <a:cs typeface="Georgia"/>
              <a:sym typeface="Georgia"/>
            </a:endParaRPr>
          </a:p>
          <a:p>
            <a:pPr indent="-387350" lvl="0" marL="457200" rtl="0" algn="l">
              <a:spcBef>
                <a:spcPts val="0"/>
              </a:spcBef>
              <a:spcAft>
                <a:spcPts val="0"/>
              </a:spcAft>
              <a:buClr>
                <a:schemeClr val="dk1"/>
              </a:buClr>
              <a:buSzPts val="2500"/>
              <a:buFont typeface="Georgia"/>
              <a:buChar char="-"/>
            </a:pPr>
            <a:r>
              <a:rPr lang="en" sz="2500">
                <a:solidFill>
                  <a:schemeClr val="dk1"/>
                </a:solidFill>
                <a:latin typeface="Georgia"/>
                <a:ea typeface="Georgia"/>
                <a:cs typeface="Georgia"/>
                <a:sym typeface="Georgia"/>
              </a:rPr>
              <a:t>No longer attending youth activities normally attended </a:t>
            </a:r>
            <a:endParaRPr sz="2500">
              <a:solidFill>
                <a:schemeClr val="dk1"/>
              </a:solidFill>
              <a:latin typeface="Georgia"/>
              <a:ea typeface="Georgia"/>
              <a:cs typeface="Georgia"/>
              <a:sym typeface="Georgia"/>
            </a:endParaRPr>
          </a:p>
          <a:p>
            <a:pPr indent="-387350" lvl="0" marL="457200" rtl="0" algn="l">
              <a:spcBef>
                <a:spcPts val="0"/>
              </a:spcBef>
              <a:spcAft>
                <a:spcPts val="0"/>
              </a:spcAft>
              <a:buClr>
                <a:schemeClr val="dk1"/>
              </a:buClr>
              <a:buSzPts val="2500"/>
              <a:buFont typeface="Georgia"/>
              <a:buChar char="-"/>
            </a:pPr>
            <a:r>
              <a:rPr lang="en" sz="2500">
                <a:solidFill>
                  <a:schemeClr val="dk1"/>
                </a:solidFill>
                <a:latin typeface="Georgia"/>
                <a:ea typeface="Georgia"/>
                <a:cs typeface="Georgia"/>
                <a:sym typeface="Georgia"/>
              </a:rPr>
              <a:t>Chronically running away from home</a:t>
            </a:r>
            <a:endParaRPr sz="2500">
              <a:solidFill>
                <a:schemeClr val="dk1"/>
              </a:solidFill>
              <a:latin typeface="Georgia"/>
              <a:ea typeface="Georgia"/>
              <a:cs typeface="Georgia"/>
              <a:sym typeface="Georgia"/>
            </a:endParaRPr>
          </a:p>
          <a:p>
            <a:pPr indent="-387350" lvl="0" marL="457200" rtl="0" algn="l">
              <a:spcBef>
                <a:spcPts val="0"/>
              </a:spcBef>
              <a:spcAft>
                <a:spcPts val="0"/>
              </a:spcAft>
              <a:buClr>
                <a:schemeClr val="dk1"/>
              </a:buClr>
              <a:buSzPts val="2500"/>
              <a:buFont typeface="Georgia"/>
              <a:buChar char="-"/>
            </a:pPr>
            <a:r>
              <a:rPr lang="en" sz="2500">
                <a:solidFill>
                  <a:schemeClr val="dk1"/>
                </a:solidFill>
                <a:latin typeface="Georgia"/>
                <a:ea typeface="Georgia"/>
                <a:cs typeface="Georgia"/>
                <a:sym typeface="Georgia"/>
              </a:rPr>
              <a:t>Suddenly having more material possessions</a:t>
            </a:r>
            <a:endParaRPr sz="2500">
              <a:solidFill>
                <a:schemeClr val="dk1"/>
              </a:solidFill>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6" title="ht2_emotionalToll.mp4">
            <a:hlinkClick r:id="rId3"/>
          </p:cNvPr>
          <p:cNvPicPr preferRelativeResize="0"/>
          <p:nvPr/>
        </p:nvPicPr>
        <p:blipFill>
          <a:blip r:embed="rId4">
            <a:alphaModFix/>
          </a:blip>
          <a:stretch>
            <a:fillRect/>
          </a:stretch>
        </p:blipFill>
        <p:spPr>
          <a:xfrm>
            <a:off x="1637288" y="370713"/>
            <a:ext cx="5869426" cy="4402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7"/>
          <p:cNvSpPr txBox="1"/>
          <p:nvPr>
            <p:ph type="title"/>
          </p:nvPr>
        </p:nvSpPr>
        <p:spPr>
          <a:xfrm>
            <a:off x="311700" y="187125"/>
            <a:ext cx="8520600" cy="7647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Why Does This Persist?</a:t>
            </a:r>
            <a:endParaRPr sz="4000">
              <a:latin typeface="Georgia"/>
              <a:ea typeface="Georgia"/>
              <a:cs typeface="Georgia"/>
              <a:sym typeface="Georgia"/>
            </a:endParaRPr>
          </a:p>
        </p:txBody>
      </p:sp>
      <p:sp>
        <p:nvSpPr>
          <p:cNvPr id="194" name="Google Shape;194;p37"/>
          <p:cNvSpPr txBox="1"/>
          <p:nvPr>
            <p:ph idx="1" type="body"/>
          </p:nvPr>
        </p:nvSpPr>
        <p:spPr>
          <a:xfrm>
            <a:off x="311700" y="951900"/>
            <a:ext cx="8520600" cy="40560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2300">
                <a:solidFill>
                  <a:srgbClr val="000000"/>
                </a:solidFill>
                <a:latin typeface="Georgia"/>
                <a:ea typeface="Georgia"/>
                <a:cs typeface="Georgia"/>
                <a:sym typeface="Georgia"/>
              </a:rPr>
              <a:t>Roots of Trafficking:</a:t>
            </a:r>
            <a:endParaRPr sz="2300">
              <a:solidFill>
                <a:srgbClr val="000000"/>
              </a:solidFill>
              <a:latin typeface="Georgia"/>
              <a:ea typeface="Georgia"/>
              <a:cs typeface="Georgia"/>
              <a:sym typeface="Georgia"/>
            </a:endParaRPr>
          </a:p>
          <a:p>
            <a:pPr indent="-374650" lvl="0" marL="457200" rtl="0" algn="l">
              <a:lnSpc>
                <a:spcPct val="200000"/>
              </a:lnSpc>
              <a:spcBef>
                <a:spcPts val="1200"/>
              </a:spcBef>
              <a:spcAft>
                <a:spcPts val="0"/>
              </a:spcAft>
              <a:buClr>
                <a:srgbClr val="000000"/>
              </a:buClr>
              <a:buSzPts val="2300"/>
              <a:buFont typeface="Georgia"/>
              <a:buChar char="-"/>
            </a:pPr>
            <a:r>
              <a:rPr lang="en" sz="2300">
                <a:solidFill>
                  <a:srgbClr val="000000"/>
                </a:solidFill>
                <a:latin typeface="Georgia"/>
                <a:ea typeface="Georgia"/>
                <a:cs typeface="Georgia"/>
                <a:sym typeface="Georgia"/>
              </a:rPr>
              <a:t>Supply and demand issue</a:t>
            </a:r>
            <a:endParaRPr sz="2300">
              <a:solidFill>
                <a:srgbClr val="000000"/>
              </a:solidFill>
              <a:latin typeface="Georgia"/>
              <a:ea typeface="Georgia"/>
              <a:cs typeface="Georgia"/>
              <a:sym typeface="Georgia"/>
            </a:endParaRPr>
          </a:p>
          <a:p>
            <a:pPr indent="-374650" lvl="0" marL="457200" rtl="0" algn="l">
              <a:lnSpc>
                <a:spcPct val="200000"/>
              </a:lnSpc>
              <a:spcBef>
                <a:spcPts val="0"/>
              </a:spcBef>
              <a:spcAft>
                <a:spcPts val="0"/>
              </a:spcAft>
              <a:buClr>
                <a:srgbClr val="000000"/>
              </a:buClr>
              <a:buSzPts val="2300"/>
              <a:buFont typeface="Georgia"/>
              <a:buChar char="-"/>
            </a:pPr>
            <a:r>
              <a:rPr lang="en" sz="2300">
                <a:solidFill>
                  <a:srgbClr val="000000"/>
                </a:solidFill>
                <a:latin typeface="Georgia"/>
                <a:ea typeface="Georgia"/>
                <a:cs typeface="Georgia"/>
                <a:sym typeface="Georgia"/>
              </a:rPr>
              <a:t>High reward low risks for </a:t>
            </a:r>
            <a:endParaRPr sz="2300">
              <a:solidFill>
                <a:srgbClr val="000000"/>
              </a:solidFill>
              <a:latin typeface="Georgia"/>
              <a:ea typeface="Georgia"/>
              <a:cs typeface="Georgia"/>
              <a:sym typeface="Georgia"/>
            </a:endParaRPr>
          </a:p>
          <a:p>
            <a:pPr indent="0" lvl="0" marL="457200" rtl="0" algn="l">
              <a:lnSpc>
                <a:spcPct val="200000"/>
              </a:lnSpc>
              <a:spcBef>
                <a:spcPts val="1200"/>
              </a:spcBef>
              <a:spcAft>
                <a:spcPts val="0"/>
              </a:spcAft>
              <a:buNone/>
            </a:pPr>
            <a:r>
              <a:rPr lang="en" sz="2300">
                <a:solidFill>
                  <a:srgbClr val="000000"/>
                </a:solidFill>
                <a:latin typeface="Georgia"/>
                <a:ea typeface="Georgia"/>
                <a:cs typeface="Georgia"/>
                <a:sym typeface="Georgia"/>
              </a:rPr>
              <a:t>the trafficker </a:t>
            </a:r>
            <a:endParaRPr sz="2300">
              <a:solidFill>
                <a:srgbClr val="000000"/>
              </a:solidFill>
              <a:latin typeface="Georgia"/>
              <a:ea typeface="Georgia"/>
              <a:cs typeface="Georgia"/>
              <a:sym typeface="Georgia"/>
            </a:endParaRPr>
          </a:p>
          <a:p>
            <a:pPr indent="-374650" lvl="0" marL="457200" rtl="0" algn="l">
              <a:lnSpc>
                <a:spcPct val="200000"/>
              </a:lnSpc>
              <a:spcBef>
                <a:spcPts val="1200"/>
              </a:spcBef>
              <a:spcAft>
                <a:spcPts val="0"/>
              </a:spcAft>
              <a:buClr>
                <a:srgbClr val="000000"/>
              </a:buClr>
              <a:buSzPts val="2300"/>
              <a:buFont typeface="Georgia"/>
              <a:buChar char="-"/>
            </a:pPr>
            <a:r>
              <a:rPr lang="en" sz="2300">
                <a:solidFill>
                  <a:srgbClr val="000000"/>
                </a:solidFill>
                <a:latin typeface="Georgia"/>
                <a:ea typeface="Georgia"/>
                <a:cs typeface="Georgia"/>
                <a:sym typeface="Georgia"/>
              </a:rPr>
              <a:t>Economic stress </a:t>
            </a:r>
            <a:endParaRPr sz="2300">
              <a:solidFill>
                <a:srgbClr val="000000"/>
              </a:solidFill>
              <a:latin typeface="Georgia"/>
              <a:ea typeface="Georgia"/>
              <a:cs typeface="Georgia"/>
              <a:sym typeface="Georgia"/>
            </a:endParaRPr>
          </a:p>
          <a:p>
            <a:pPr indent="0" lvl="0" marL="0" rtl="0" algn="l">
              <a:spcBef>
                <a:spcPts val="1200"/>
              </a:spcBef>
              <a:spcAft>
                <a:spcPts val="1200"/>
              </a:spcAft>
              <a:buNone/>
            </a:pPr>
            <a:r>
              <a:rPr lang="en" sz="2000"/>
              <a:t>	</a:t>
            </a:r>
            <a:endParaRPr sz="2000"/>
          </a:p>
        </p:txBody>
      </p:sp>
      <p:pic>
        <p:nvPicPr>
          <p:cNvPr id="195" name="Google Shape;195;p37"/>
          <p:cNvPicPr preferRelativeResize="0"/>
          <p:nvPr/>
        </p:nvPicPr>
        <p:blipFill>
          <a:blip r:embed="rId3">
            <a:alphaModFix/>
          </a:blip>
          <a:stretch>
            <a:fillRect/>
          </a:stretch>
        </p:blipFill>
        <p:spPr>
          <a:xfrm>
            <a:off x="4743925" y="1110727"/>
            <a:ext cx="3738350" cy="3738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8"/>
          <p:cNvSpPr txBox="1"/>
          <p:nvPr>
            <p:ph type="title"/>
          </p:nvPr>
        </p:nvSpPr>
        <p:spPr>
          <a:xfrm>
            <a:off x="311700" y="187125"/>
            <a:ext cx="8520600" cy="8220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Why Does This Persist?</a:t>
            </a:r>
            <a:endParaRPr sz="4000">
              <a:latin typeface="Georgia"/>
              <a:ea typeface="Georgia"/>
              <a:cs typeface="Georgia"/>
              <a:sym typeface="Georgia"/>
            </a:endParaRPr>
          </a:p>
        </p:txBody>
      </p:sp>
      <p:sp>
        <p:nvSpPr>
          <p:cNvPr id="201" name="Google Shape;201;p38"/>
          <p:cNvSpPr txBox="1"/>
          <p:nvPr/>
        </p:nvSpPr>
        <p:spPr>
          <a:xfrm>
            <a:off x="311700" y="1009225"/>
            <a:ext cx="8520600" cy="3977400"/>
          </a:xfrm>
          <a:prstGeom prst="rect">
            <a:avLst/>
          </a:prstGeom>
          <a:noFill/>
          <a:ln cap="flat" cmpd="sng" w="38100">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2200">
                <a:solidFill>
                  <a:schemeClr val="dk1"/>
                </a:solidFill>
                <a:latin typeface="Georgia"/>
                <a:ea typeface="Georgia"/>
                <a:cs typeface="Georgia"/>
                <a:sym typeface="Georgia"/>
              </a:rPr>
              <a:t>Trends</a:t>
            </a:r>
            <a:endParaRPr sz="2200">
              <a:solidFill>
                <a:schemeClr val="dk1"/>
              </a:solidFill>
              <a:latin typeface="Georgia"/>
              <a:ea typeface="Georgia"/>
              <a:cs typeface="Georgia"/>
              <a:sym typeface="Georgia"/>
            </a:endParaRPr>
          </a:p>
          <a:p>
            <a:pPr indent="-368300" lvl="0" marL="457200" rtl="0" algn="l">
              <a:lnSpc>
                <a:spcPct val="115000"/>
              </a:lnSpc>
              <a:spcBef>
                <a:spcPts val="1200"/>
              </a:spcBef>
              <a:spcAft>
                <a:spcPts val="0"/>
              </a:spcAft>
              <a:buClr>
                <a:schemeClr val="dk1"/>
              </a:buClr>
              <a:buSzPts val="2200"/>
              <a:buFont typeface="Georgia"/>
              <a:buChar char="-"/>
            </a:pPr>
            <a:r>
              <a:rPr lang="en" sz="2200">
                <a:solidFill>
                  <a:schemeClr val="dk1"/>
                </a:solidFill>
                <a:latin typeface="Georgia"/>
                <a:ea typeface="Georgia"/>
                <a:cs typeface="Georgia"/>
                <a:sym typeface="Georgia"/>
              </a:rPr>
              <a:t>Online recruitment up 22%</a:t>
            </a:r>
            <a:endParaRPr sz="2200">
              <a:solidFill>
                <a:schemeClr val="dk1"/>
              </a:solidFill>
              <a:latin typeface="Georgia"/>
              <a:ea typeface="Georgia"/>
              <a:cs typeface="Georgia"/>
              <a:sym typeface="Georgia"/>
            </a:endParaRPr>
          </a:p>
          <a:p>
            <a:pPr indent="-368300" lvl="0" marL="457200" rtl="0" algn="l">
              <a:lnSpc>
                <a:spcPct val="115000"/>
              </a:lnSpc>
              <a:spcBef>
                <a:spcPts val="0"/>
              </a:spcBef>
              <a:spcAft>
                <a:spcPts val="0"/>
              </a:spcAft>
              <a:buClr>
                <a:schemeClr val="dk1"/>
              </a:buClr>
              <a:buSzPts val="2200"/>
              <a:buFont typeface="Georgia"/>
              <a:buChar char="-"/>
            </a:pPr>
            <a:r>
              <a:rPr lang="en" sz="2200">
                <a:solidFill>
                  <a:schemeClr val="dk1"/>
                </a:solidFill>
                <a:latin typeface="Georgia"/>
                <a:ea typeface="Georgia"/>
                <a:cs typeface="Georgia"/>
                <a:sym typeface="Georgia"/>
              </a:rPr>
              <a:t>Recruitment by family members up 47%</a:t>
            </a:r>
            <a:endParaRPr sz="2200">
              <a:solidFill>
                <a:schemeClr val="dk1"/>
              </a:solidFill>
              <a:latin typeface="Georgia"/>
              <a:ea typeface="Georgia"/>
              <a:cs typeface="Georgia"/>
              <a:sym typeface="Georgia"/>
            </a:endParaRPr>
          </a:p>
          <a:p>
            <a:pPr indent="-368300" lvl="0" marL="457200" rtl="0" algn="l">
              <a:lnSpc>
                <a:spcPct val="115000"/>
              </a:lnSpc>
              <a:spcBef>
                <a:spcPts val="0"/>
              </a:spcBef>
              <a:spcAft>
                <a:spcPts val="0"/>
              </a:spcAft>
              <a:buClr>
                <a:schemeClr val="dk1"/>
              </a:buClr>
              <a:buSzPts val="2200"/>
              <a:buFont typeface="Georgia"/>
              <a:buChar char="-"/>
            </a:pPr>
            <a:r>
              <a:rPr lang="en" sz="2200">
                <a:solidFill>
                  <a:schemeClr val="dk1"/>
                </a:solidFill>
                <a:latin typeface="Georgia"/>
                <a:ea typeface="Georgia"/>
                <a:cs typeface="Georgia"/>
                <a:sym typeface="Georgia"/>
              </a:rPr>
              <a:t>Recruitment by intimate partners up 21%</a:t>
            </a:r>
            <a:endParaRPr sz="2200">
              <a:solidFill>
                <a:schemeClr val="dk1"/>
              </a:solidFill>
              <a:latin typeface="Georgia"/>
              <a:ea typeface="Georgia"/>
              <a:cs typeface="Georgia"/>
              <a:sym typeface="Georgia"/>
            </a:endParaRPr>
          </a:p>
          <a:p>
            <a:pPr indent="-368300" lvl="0" marL="457200" rtl="0" algn="l">
              <a:lnSpc>
                <a:spcPct val="115000"/>
              </a:lnSpc>
              <a:spcBef>
                <a:spcPts val="0"/>
              </a:spcBef>
              <a:spcAft>
                <a:spcPts val="0"/>
              </a:spcAft>
              <a:buClr>
                <a:schemeClr val="dk1"/>
              </a:buClr>
              <a:buSzPts val="2200"/>
              <a:buFont typeface="Georgia"/>
              <a:buChar char="-"/>
            </a:pPr>
            <a:r>
              <a:rPr lang="en" sz="2200">
                <a:solidFill>
                  <a:schemeClr val="dk1"/>
                </a:solidFill>
                <a:latin typeface="Georgia"/>
                <a:ea typeface="Georgia"/>
                <a:cs typeface="Georgia"/>
                <a:sym typeface="Georgia"/>
              </a:rPr>
              <a:t>Overall increase in human trafficking</a:t>
            </a:r>
            <a:endParaRPr sz="2200">
              <a:solidFill>
                <a:schemeClr val="dk1"/>
              </a:solidFill>
              <a:latin typeface="Georgia"/>
              <a:ea typeface="Georgia"/>
              <a:cs typeface="Georgia"/>
              <a:sym typeface="Georgia"/>
            </a:endParaRPr>
          </a:p>
          <a:p>
            <a:pPr indent="-368300" lvl="1" marL="914400" rtl="0" algn="l">
              <a:lnSpc>
                <a:spcPct val="115000"/>
              </a:lnSpc>
              <a:spcBef>
                <a:spcPts val="0"/>
              </a:spcBef>
              <a:spcAft>
                <a:spcPts val="0"/>
              </a:spcAft>
              <a:buClr>
                <a:schemeClr val="dk1"/>
              </a:buClr>
              <a:buSzPts val="2200"/>
              <a:buFont typeface="Georgia"/>
              <a:buChar char="-"/>
            </a:pPr>
            <a:r>
              <a:rPr lang="en" sz="2200">
                <a:solidFill>
                  <a:schemeClr val="dk1"/>
                </a:solidFill>
                <a:latin typeface="Georgia"/>
                <a:ea typeface="Georgia"/>
                <a:cs typeface="Georgia"/>
                <a:sym typeface="Georgia"/>
              </a:rPr>
              <a:t>COVID-19</a:t>
            </a:r>
            <a:endParaRPr sz="2200">
              <a:solidFill>
                <a:schemeClr val="dk1"/>
              </a:solidFill>
              <a:latin typeface="Georgia"/>
              <a:ea typeface="Georgia"/>
              <a:cs typeface="Georgia"/>
              <a:sym typeface="Georgia"/>
            </a:endParaRPr>
          </a:p>
          <a:p>
            <a:pPr indent="-368300" lvl="1" marL="914400" rtl="0" algn="l">
              <a:lnSpc>
                <a:spcPct val="115000"/>
              </a:lnSpc>
              <a:spcBef>
                <a:spcPts val="0"/>
              </a:spcBef>
              <a:spcAft>
                <a:spcPts val="0"/>
              </a:spcAft>
              <a:buClr>
                <a:schemeClr val="dk1"/>
              </a:buClr>
              <a:buSzPts val="2200"/>
              <a:buFont typeface="Georgia"/>
              <a:buChar char="-"/>
            </a:pPr>
            <a:r>
              <a:rPr lang="en" sz="2200">
                <a:solidFill>
                  <a:schemeClr val="dk1"/>
                </a:solidFill>
                <a:latin typeface="Georgia"/>
                <a:ea typeface="Georgia"/>
                <a:cs typeface="Georgia"/>
                <a:sym typeface="Georgia"/>
              </a:rPr>
              <a:t>Climate change</a:t>
            </a:r>
            <a:endParaRPr sz="2200">
              <a:solidFill>
                <a:schemeClr val="dk1"/>
              </a:solidFill>
              <a:latin typeface="Georgia"/>
              <a:ea typeface="Georgia"/>
              <a:cs typeface="Georgia"/>
              <a:sym typeface="Georgia"/>
            </a:endParaRPr>
          </a:p>
          <a:p>
            <a:pPr indent="-368300" lvl="1" marL="914400" rtl="0" algn="l">
              <a:lnSpc>
                <a:spcPct val="115000"/>
              </a:lnSpc>
              <a:spcBef>
                <a:spcPts val="0"/>
              </a:spcBef>
              <a:spcAft>
                <a:spcPts val="0"/>
              </a:spcAft>
              <a:buClr>
                <a:schemeClr val="dk1"/>
              </a:buClr>
              <a:buSzPts val="2200"/>
              <a:buFont typeface="Georgia"/>
              <a:buChar char="-"/>
            </a:pPr>
            <a:r>
              <a:rPr lang="en" sz="2200">
                <a:solidFill>
                  <a:schemeClr val="dk1"/>
                </a:solidFill>
                <a:latin typeface="Georgia"/>
                <a:ea typeface="Georgia"/>
                <a:cs typeface="Georgia"/>
                <a:sym typeface="Georgia"/>
              </a:rPr>
              <a:t>Displacement and lack of safe migration pathways</a:t>
            </a:r>
            <a:endParaRPr sz="2200">
              <a:solidFill>
                <a:schemeClr val="dk1"/>
              </a:solidFill>
              <a:latin typeface="Georgia"/>
              <a:ea typeface="Georgia"/>
              <a:cs typeface="Georgia"/>
              <a:sym typeface="Georgia"/>
            </a:endParaRPr>
          </a:p>
          <a:p>
            <a:pPr indent="0" lvl="0" marL="0" rtl="0" algn="l">
              <a:spcBef>
                <a:spcPts val="1200"/>
              </a:spcBef>
              <a:spcAft>
                <a:spcPts val="0"/>
              </a:spcAft>
              <a:buNone/>
            </a:pPr>
            <a:r>
              <a:t/>
            </a:r>
            <a:endParaRPr sz="2400">
              <a:latin typeface="Georgia"/>
              <a:ea typeface="Georgia"/>
              <a:cs typeface="Georgia"/>
              <a:sym typeface="Georgia"/>
            </a:endParaRPr>
          </a:p>
        </p:txBody>
      </p:sp>
      <p:pic>
        <p:nvPicPr>
          <p:cNvPr id="202" name="Google Shape;202;p38"/>
          <p:cNvPicPr preferRelativeResize="0"/>
          <p:nvPr/>
        </p:nvPicPr>
        <p:blipFill rotWithShape="1">
          <a:blip r:embed="rId3">
            <a:alphaModFix/>
          </a:blip>
          <a:srcRect b="17565" l="0" r="8003" t="10969"/>
          <a:stretch/>
        </p:blipFill>
        <p:spPr>
          <a:xfrm>
            <a:off x="6053350" y="1819575"/>
            <a:ext cx="2471400" cy="1919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9"/>
          <p:cNvSpPr txBox="1"/>
          <p:nvPr>
            <p:ph type="title"/>
          </p:nvPr>
        </p:nvSpPr>
        <p:spPr>
          <a:xfrm>
            <a:off x="311700" y="244450"/>
            <a:ext cx="8520600" cy="7074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How Can You Help?</a:t>
            </a:r>
            <a:endParaRPr sz="4000">
              <a:latin typeface="Georgia"/>
              <a:ea typeface="Georgia"/>
              <a:cs typeface="Georgia"/>
              <a:sym typeface="Georgia"/>
            </a:endParaRPr>
          </a:p>
        </p:txBody>
      </p:sp>
      <p:sp>
        <p:nvSpPr>
          <p:cNvPr id="208" name="Google Shape;208;p39"/>
          <p:cNvSpPr txBox="1"/>
          <p:nvPr>
            <p:ph idx="1" type="body"/>
          </p:nvPr>
        </p:nvSpPr>
        <p:spPr>
          <a:xfrm>
            <a:off x="311700" y="951900"/>
            <a:ext cx="8520600" cy="40341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Georgia"/>
              <a:buChar char="-"/>
            </a:pPr>
            <a:r>
              <a:rPr lang="en" sz="2400">
                <a:solidFill>
                  <a:schemeClr val="dk1"/>
                </a:solidFill>
                <a:latin typeface="Georgia"/>
                <a:ea typeface="Georgia"/>
                <a:cs typeface="Georgia"/>
                <a:sym typeface="Georgia"/>
              </a:rPr>
              <a:t>Educate yourself and others</a:t>
            </a:r>
            <a:endParaRPr sz="2400">
              <a:solidFill>
                <a:schemeClr val="dk1"/>
              </a:solidFill>
              <a:latin typeface="Georgia"/>
              <a:ea typeface="Georgia"/>
              <a:cs typeface="Georgia"/>
              <a:sym typeface="Georgia"/>
            </a:endParaRPr>
          </a:p>
          <a:p>
            <a:pPr indent="-381000" lvl="0" marL="457200" rtl="0" algn="l">
              <a:lnSpc>
                <a:spcPct val="115000"/>
              </a:lnSpc>
              <a:spcBef>
                <a:spcPts val="0"/>
              </a:spcBef>
              <a:spcAft>
                <a:spcPts val="0"/>
              </a:spcAft>
              <a:buClr>
                <a:schemeClr val="dk1"/>
              </a:buClr>
              <a:buSzPts val="2400"/>
              <a:buFont typeface="Georgia"/>
              <a:buChar char="-"/>
            </a:pPr>
            <a:r>
              <a:rPr lang="en" sz="2400">
                <a:solidFill>
                  <a:schemeClr val="dk1"/>
                </a:solidFill>
                <a:latin typeface="Georgia"/>
                <a:ea typeface="Georgia"/>
                <a:cs typeface="Georgia"/>
                <a:sym typeface="Georgia"/>
              </a:rPr>
              <a:t>Spread awareness</a:t>
            </a:r>
            <a:endParaRPr sz="2400">
              <a:solidFill>
                <a:schemeClr val="dk1"/>
              </a:solidFill>
              <a:latin typeface="Georgia"/>
              <a:ea typeface="Georgia"/>
              <a:cs typeface="Georgia"/>
              <a:sym typeface="Georgia"/>
            </a:endParaRPr>
          </a:p>
          <a:p>
            <a:pPr indent="-381000" lvl="0" marL="457200" rtl="0" algn="l">
              <a:lnSpc>
                <a:spcPct val="115000"/>
              </a:lnSpc>
              <a:spcBef>
                <a:spcPts val="0"/>
              </a:spcBef>
              <a:spcAft>
                <a:spcPts val="0"/>
              </a:spcAft>
              <a:buClr>
                <a:schemeClr val="dk1"/>
              </a:buClr>
              <a:buSzPts val="2400"/>
              <a:buFont typeface="Georgia"/>
              <a:buChar char="-"/>
            </a:pPr>
            <a:r>
              <a:rPr lang="en" sz="2400">
                <a:solidFill>
                  <a:schemeClr val="dk1"/>
                </a:solidFill>
                <a:latin typeface="Georgia"/>
                <a:ea typeface="Georgia"/>
                <a:cs typeface="Georgia"/>
                <a:sym typeface="Georgia"/>
              </a:rPr>
              <a:t>Be aware of brands that benefit from trafficking and limit </a:t>
            </a:r>
            <a:r>
              <a:rPr lang="en" sz="2400">
                <a:solidFill>
                  <a:schemeClr val="dk1"/>
                </a:solidFill>
                <a:latin typeface="Georgia"/>
                <a:ea typeface="Georgia"/>
                <a:cs typeface="Georgia"/>
                <a:sym typeface="Georgia"/>
              </a:rPr>
              <a:t>consumption of their products.</a:t>
            </a:r>
            <a:endParaRPr sz="2400">
              <a:solidFill>
                <a:schemeClr val="dk1"/>
              </a:solidFill>
              <a:latin typeface="Georgia"/>
              <a:ea typeface="Georgia"/>
              <a:cs typeface="Georgia"/>
              <a:sym typeface="Georgia"/>
            </a:endParaRPr>
          </a:p>
          <a:p>
            <a:pPr indent="-381000" lvl="1" marL="914400" rtl="0" algn="l">
              <a:lnSpc>
                <a:spcPct val="115000"/>
              </a:lnSpc>
              <a:spcBef>
                <a:spcPts val="0"/>
              </a:spcBef>
              <a:spcAft>
                <a:spcPts val="0"/>
              </a:spcAft>
              <a:buClr>
                <a:schemeClr val="dk1"/>
              </a:buClr>
              <a:buSzPts val="2400"/>
              <a:buFont typeface="Georgia"/>
              <a:buChar char="-"/>
            </a:pPr>
            <a:r>
              <a:rPr lang="en" sz="2400">
                <a:solidFill>
                  <a:schemeClr val="dk1"/>
                </a:solidFill>
                <a:latin typeface="Georgia"/>
                <a:ea typeface="Georgia"/>
                <a:cs typeface="Georgia"/>
                <a:sym typeface="Georgia"/>
              </a:rPr>
              <a:t>Forever 21, Urban Outfitters, Ralph Lauren, Hershey’s, Macy’s, Target, IKEA, etc.   </a:t>
            </a:r>
            <a:endParaRPr sz="2400">
              <a:solidFill>
                <a:schemeClr val="dk1"/>
              </a:solidFill>
              <a:latin typeface="Georgia"/>
              <a:ea typeface="Georgia"/>
              <a:cs typeface="Georgia"/>
              <a:sym typeface="Georgia"/>
            </a:endParaRPr>
          </a:p>
          <a:p>
            <a:pPr indent="-381000" lvl="0" marL="457200" rtl="0" algn="l">
              <a:lnSpc>
                <a:spcPct val="115000"/>
              </a:lnSpc>
              <a:spcBef>
                <a:spcPts val="0"/>
              </a:spcBef>
              <a:spcAft>
                <a:spcPts val="0"/>
              </a:spcAft>
              <a:buClr>
                <a:schemeClr val="dk1"/>
              </a:buClr>
              <a:buSzPts val="2400"/>
              <a:buFont typeface="Georgia"/>
              <a:buChar char="-"/>
            </a:pPr>
            <a:r>
              <a:rPr lang="en" sz="2400">
                <a:solidFill>
                  <a:schemeClr val="dk1"/>
                </a:solidFill>
                <a:latin typeface="Georgia"/>
                <a:ea typeface="Georgia"/>
                <a:cs typeface="Georgia"/>
                <a:sym typeface="Georgia"/>
              </a:rPr>
              <a:t>Foster an accepting environment for LGBTQIA+ youth</a:t>
            </a:r>
            <a:endParaRPr sz="2400">
              <a:solidFill>
                <a:schemeClr val="dk1"/>
              </a:solidFill>
              <a:latin typeface="Georgia"/>
              <a:ea typeface="Georgia"/>
              <a:cs typeface="Georgia"/>
              <a:sym typeface="Georgia"/>
            </a:endParaRPr>
          </a:p>
          <a:p>
            <a:pPr indent="-381000" lvl="0" marL="457200" rtl="0" algn="l">
              <a:lnSpc>
                <a:spcPct val="115000"/>
              </a:lnSpc>
              <a:spcBef>
                <a:spcPts val="0"/>
              </a:spcBef>
              <a:spcAft>
                <a:spcPts val="0"/>
              </a:spcAft>
              <a:buClr>
                <a:schemeClr val="dk1"/>
              </a:buClr>
              <a:buSzPts val="2400"/>
              <a:buFont typeface="Georgia"/>
              <a:buChar char="-"/>
            </a:pPr>
            <a:r>
              <a:rPr lang="en" sz="2400">
                <a:solidFill>
                  <a:schemeClr val="dk1"/>
                </a:solidFill>
                <a:latin typeface="Georgia"/>
                <a:ea typeface="Georgia"/>
                <a:cs typeface="Georgia"/>
                <a:sym typeface="Georgia"/>
              </a:rPr>
              <a:t>Limit the use of pornographic material.</a:t>
            </a:r>
            <a:endParaRPr sz="2400">
              <a:solidFill>
                <a:schemeClr val="dk1"/>
              </a:solidFill>
              <a:latin typeface="Georgia"/>
              <a:ea typeface="Georgia"/>
              <a:cs typeface="Georgia"/>
              <a:sym typeface="Georgia"/>
            </a:endParaRPr>
          </a:p>
          <a:p>
            <a:pPr indent="0" lvl="0" marL="457200" rtl="0" algn="l">
              <a:lnSpc>
                <a:spcPct val="115000"/>
              </a:lnSpc>
              <a:spcBef>
                <a:spcPts val="1200"/>
              </a:spcBef>
              <a:spcAft>
                <a:spcPts val="0"/>
              </a:spcAft>
              <a:buNone/>
            </a:pPr>
            <a:r>
              <a:t/>
            </a:r>
            <a:endParaRPr sz="2400">
              <a:solidFill>
                <a:schemeClr val="dk1"/>
              </a:solidFill>
              <a:latin typeface="Georgia"/>
              <a:ea typeface="Georgia"/>
              <a:cs typeface="Georgia"/>
              <a:sym typeface="Georgia"/>
            </a:endParaRPr>
          </a:p>
          <a:p>
            <a:pPr indent="0" lvl="0" marL="457200" rtl="0" algn="l">
              <a:lnSpc>
                <a:spcPct val="150000"/>
              </a:lnSpc>
              <a:spcBef>
                <a:spcPts val="1200"/>
              </a:spcBef>
              <a:spcAft>
                <a:spcPts val="0"/>
              </a:spcAft>
              <a:buNone/>
            </a:pPr>
            <a:r>
              <a:t/>
            </a:r>
            <a:endParaRPr sz="2400">
              <a:solidFill>
                <a:schemeClr val="dk1"/>
              </a:solidFill>
              <a:latin typeface="Georgia"/>
              <a:ea typeface="Georgia"/>
              <a:cs typeface="Georgia"/>
              <a:sym typeface="Georgia"/>
            </a:endParaRPr>
          </a:p>
          <a:p>
            <a:pPr indent="0" lvl="0" marL="0" rtl="0" algn="l">
              <a:lnSpc>
                <a:spcPct val="150000"/>
              </a:lnSpc>
              <a:spcBef>
                <a:spcPts val="1200"/>
              </a:spcBef>
              <a:spcAft>
                <a:spcPts val="1200"/>
              </a:spcAft>
              <a:buNone/>
            </a:pPr>
            <a:r>
              <a:rPr lang="en" sz="2400">
                <a:solidFill>
                  <a:schemeClr val="dk1"/>
                </a:solidFill>
                <a:latin typeface="Georgia"/>
                <a:ea typeface="Georgia"/>
                <a:cs typeface="Georgia"/>
                <a:sym typeface="Georgia"/>
              </a:rPr>
              <a:t>	</a:t>
            </a:r>
            <a:endParaRPr sz="2400">
              <a:solidFill>
                <a:schemeClr val="dk1"/>
              </a:solidFill>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0"/>
          <p:cNvSpPr txBox="1"/>
          <p:nvPr>
            <p:ph type="title"/>
          </p:nvPr>
        </p:nvSpPr>
        <p:spPr>
          <a:xfrm>
            <a:off x="311700" y="445025"/>
            <a:ext cx="8520600" cy="7584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Who You Can Reach Out To</a:t>
            </a:r>
            <a:endParaRPr sz="4000">
              <a:latin typeface="Georgia"/>
              <a:ea typeface="Georgia"/>
              <a:cs typeface="Georgia"/>
              <a:sym typeface="Georgia"/>
            </a:endParaRPr>
          </a:p>
        </p:txBody>
      </p:sp>
      <p:sp>
        <p:nvSpPr>
          <p:cNvPr id="214" name="Google Shape;214;p40"/>
          <p:cNvSpPr txBox="1"/>
          <p:nvPr>
            <p:ph idx="1" type="body"/>
          </p:nvPr>
        </p:nvSpPr>
        <p:spPr>
          <a:xfrm>
            <a:off x="311700" y="1203425"/>
            <a:ext cx="8520600" cy="35946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70000"/>
              </a:lnSpc>
              <a:spcBef>
                <a:spcPts val="0"/>
              </a:spcBef>
              <a:spcAft>
                <a:spcPts val="0"/>
              </a:spcAft>
              <a:buNone/>
            </a:pPr>
            <a:r>
              <a:rPr lang="en" sz="3000">
                <a:solidFill>
                  <a:schemeClr val="dk1"/>
                </a:solidFill>
                <a:latin typeface="Georgia"/>
                <a:ea typeface="Georgia"/>
                <a:cs typeface="Georgia"/>
                <a:sym typeface="Georgia"/>
              </a:rPr>
              <a:t>National Human Trafficking Hotline</a:t>
            </a:r>
            <a:endParaRPr sz="3000">
              <a:solidFill>
                <a:schemeClr val="dk1"/>
              </a:solidFill>
              <a:latin typeface="Georgia"/>
              <a:ea typeface="Georgia"/>
              <a:cs typeface="Georgia"/>
              <a:sym typeface="Georgia"/>
            </a:endParaRPr>
          </a:p>
          <a:p>
            <a:pPr indent="0" lvl="0" marL="0" rtl="0" algn="ctr">
              <a:lnSpc>
                <a:spcPct val="170000"/>
              </a:lnSpc>
              <a:spcBef>
                <a:spcPts val="1200"/>
              </a:spcBef>
              <a:spcAft>
                <a:spcPts val="0"/>
              </a:spcAft>
              <a:buNone/>
            </a:pPr>
            <a:r>
              <a:rPr lang="en" sz="3000">
                <a:solidFill>
                  <a:schemeClr val="dk1"/>
                </a:solidFill>
                <a:latin typeface="Georgia"/>
                <a:ea typeface="Georgia"/>
                <a:cs typeface="Georgia"/>
                <a:sym typeface="Georgia"/>
              </a:rPr>
              <a:t>888-373-7888</a:t>
            </a:r>
            <a:endParaRPr sz="3000">
              <a:solidFill>
                <a:schemeClr val="dk1"/>
              </a:solidFill>
              <a:latin typeface="Georgia"/>
              <a:ea typeface="Georgia"/>
              <a:cs typeface="Georgia"/>
              <a:sym typeface="Georgia"/>
            </a:endParaRPr>
          </a:p>
          <a:p>
            <a:pPr indent="0" lvl="0" marL="0" rtl="0" algn="ctr">
              <a:lnSpc>
                <a:spcPct val="170000"/>
              </a:lnSpc>
              <a:spcBef>
                <a:spcPts val="1200"/>
              </a:spcBef>
              <a:spcAft>
                <a:spcPts val="0"/>
              </a:spcAft>
              <a:buNone/>
            </a:pPr>
            <a:r>
              <a:rPr lang="en" sz="3000">
                <a:solidFill>
                  <a:schemeClr val="dk1"/>
                </a:solidFill>
                <a:latin typeface="Georgia"/>
                <a:ea typeface="Georgia"/>
                <a:cs typeface="Georgia"/>
                <a:sym typeface="Georgia"/>
              </a:rPr>
              <a:t>233733 (Text "HELP" or "INFO")</a:t>
            </a:r>
            <a:endParaRPr sz="3000">
              <a:solidFill>
                <a:schemeClr val="dk1"/>
              </a:solidFill>
              <a:latin typeface="Georgia"/>
              <a:ea typeface="Georgia"/>
              <a:cs typeface="Georgia"/>
              <a:sym typeface="Georgia"/>
            </a:endParaRPr>
          </a:p>
          <a:p>
            <a:pPr indent="0" lvl="0" marL="0" rtl="0" algn="ctr">
              <a:lnSpc>
                <a:spcPct val="170000"/>
              </a:lnSpc>
              <a:spcBef>
                <a:spcPts val="1200"/>
              </a:spcBef>
              <a:spcAft>
                <a:spcPts val="0"/>
              </a:spcAft>
              <a:buNone/>
            </a:pPr>
            <a:r>
              <a:rPr lang="en" sz="3000" u="sng">
                <a:solidFill>
                  <a:schemeClr val="dk1"/>
                </a:solidFill>
                <a:latin typeface="Georgia"/>
                <a:ea typeface="Georgia"/>
                <a:cs typeface="Georgia"/>
                <a:sym typeface="Georgia"/>
                <a:hlinkClick r:id="rId3">
                  <a:extLst>
                    <a:ext uri="{A12FA001-AC4F-418D-AE19-62706E023703}">
                      <ahyp:hlinkClr val="tx"/>
                    </a:ext>
                  </a:extLst>
                </a:hlinkClick>
              </a:rPr>
              <a:t>https://humantraffickinghotline.org/</a:t>
            </a:r>
            <a:r>
              <a:rPr lang="en" sz="3000">
                <a:solidFill>
                  <a:schemeClr val="dk1"/>
                </a:solidFill>
                <a:latin typeface="Georgia"/>
                <a:ea typeface="Georgia"/>
                <a:cs typeface="Georgia"/>
                <a:sym typeface="Georgia"/>
              </a:rPr>
              <a:t> </a:t>
            </a:r>
            <a:endParaRPr sz="3000">
              <a:solidFill>
                <a:schemeClr val="dk1"/>
              </a:solidFill>
              <a:latin typeface="Georgia"/>
              <a:ea typeface="Georgia"/>
              <a:cs typeface="Georgia"/>
              <a:sym typeface="Georgia"/>
            </a:endParaRPr>
          </a:p>
          <a:p>
            <a:pPr indent="0" lvl="0" marL="0" rtl="0" algn="l">
              <a:lnSpc>
                <a:spcPct val="150000"/>
              </a:lnSpc>
              <a:spcBef>
                <a:spcPts val="1200"/>
              </a:spcBef>
              <a:spcAft>
                <a:spcPts val="1200"/>
              </a:spcAft>
              <a:buNone/>
            </a:pPr>
            <a:r>
              <a:t/>
            </a:r>
            <a:endParaRPr sz="3000">
              <a:solidFill>
                <a:schemeClr val="dk1"/>
              </a:solidFill>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1"/>
          <p:cNvSpPr txBox="1"/>
          <p:nvPr>
            <p:ph type="title"/>
          </p:nvPr>
        </p:nvSpPr>
        <p:spPr>
          <a:xfrm>
            <a:off x="311700" y="445025"/>
            <a:ext cx="8520600" cy="7074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Find Out More:</a:t>
            </a:r>
            <a:endParaRPr sz="4000">
              <a:latin typeface="Georgia"/>
              <a:ea typeface="Georgia"/>
              <a:cs typeface="Georgia"/>
              <a:sym typeface="Georgia"/>
            </a:endParaRPr>
          </a:p>
        </p:txBody>
      </p:sp>
      <p:sp>
        <p:nvSpPr>
          <p:cNvPr id="220" name="Google Shape;220;p41"/>
          <p:cNvSpPr txBox="1"/>
          <p:nvPr>
            <p:ph idx="1" type="body"/>
          </p:nvPr>
        </p:nvSpPr>
        <p:spPr>
          <a:xfrm>
            <a:off x="311700" y="1152475"/>
            <a:ext cx="8520600" cy="34896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rmAutofit/>
          </a:bodyPr>
          <a:lstStyle/>
          <a:p>
            <a:pPr indent="-425450" lvl="0" marL="457200" rtl="0" algn="l">
              <a:lnSpc>
                <a:spcPct val="115000"/>
              </a:lnSpc>
              <a:spcBef>
                <a:spcPts val="0"/>
              </a:spcBef>
              <a:spcAft>
                <a:spcPts val="0"/>
              </a:spcAft>
              <a:buClr>
                <a:schemeClr val="dk1"/>
              </a:buClr>
              <a:buSzPts val="3100"/>
              <a:buChar char="-"/>
            </a:pPr>
            <a:r>
              <a:rPr lang="en" sz="3100">
                <a:solidFill>
                  <a:schemeClr val="dk1"/>
                </a:solidFill>
              </a:rPr>
              <a:t>Rebecca Bender </a:t>
            </a:r>
            <a:r>
              <a:rPr lang="en" sz="3100" u="sng">
                <a:solidFill>
                  <a:schemeClr val="hlink"/>
                </a:solidFill>
                <a:hlinkClick r:id="rId3"/>
              </a:rPr>
              <a:t>E-Course</a:t>
            </a:r>
            <a:r>
              <a:rPr lang="en" sz="3100">
                <a:solidFill>
                  <a:schemeClr val="dk1"/>
                </a:solidFill>
              </a:rPr>
              <a:t> </a:t>
            </a:r>
            <a:endParaRPr sz="3100">
              <a:solidFill>
                <a:schemeClr val="dk1"/>
              </a:solidFill>
            </a:endParaRPr>
          </a:p>
          <a:p>
            <a:pPr indent="-425450" lvl="0" marL="457200" rtl="0" algn="l">
              <a:lnSpc>
                <a:spcPct val="115000"/>
              </a:lnSpc>
              <a:spcBef>
                <a:spcPts val="0"/>
              </a:spcBef>
              <a:spcAft>
                <a:spcPts val="0"/>
              </a:spcAft>
              <a:buClr>
                <a:schemeClr val="dk1"/>
              </a:buClr>
              <a:buSzPts val="3100"/>
              <a:buChar char="-"/>
            </a:pPr>
            <a:r>
              <a:rPr lang="en" sz="3100">
                <a:solidFill>
                  <a:schemeClr val="dk1"/>
                </a:solidFill>
              </a:rPr>
              <a:t>Your Slavery </a:t>
            </a:r>
            <a:r>
              <a:rPr lang="en" sz="3100" u="sng">
                <a:solidFill>
                  <a:schemeClr val="accent5"/>
                </a:solidFill>
                <a:hlinkClick r:id="rId4">
                  <a:extLst>
                    <a:ext uri="{A12FA001-AC4F-418D-AE19-62706E023703}">
                      <ahyp:hlinkClr val="tx"/>
                    </a:ext>
                  </a:extLst>
                </a:hlinkClick>
              </a:rPr>
              <a:t>Footprint </a:t>
            </a:r>
            <a:endParaRPr sz="3100">
              <a:solidFill>
                <a:schemeClr val="accent5"/>
              </a:solidFill>
            </a:endParaRPr>
          </a:p>
          <a:p>
            <a:pPr indent="-425450" lvl="0" marL="457200" rtl="0" algn="l">
              <a:lnSpc>
                <a:spcPct val="115000"/>
              </a:lnSpc>
              <a:spcBef>
                <a:spcPts val="0"/>
              </a:spcBef>
              <a:spcAft>
                <a:spcPts val="0"/>
              </a:spcAft>
              <a:buClr>
                <a:schemeClr val="dk1"/>
              </a:buClr>
              <a:buSzPts val="3100"/>
              <a:buChar char="-"/>
            </a:pPr>
            <a:r>
              <a:rPr lang="en" sz="3100">
                <a:solidFill>
                  <a:schemeClr val="dk1"/>
                </a:solidFill>
              </a:rPr>
              <a:t>Human Trafficking </a:t>
            </a:r>
            <a:r>
              <a:rPr lang="en" sz="3100" u="sng">
                <a:solidFill>
                  <a:schemeClr val="accent5"/>
                </a:solidFill>
                <a:hlinkClick r:id="rId5">
                  <a:extLst>
                    <a:ext uri="{A12FA001-AC4F-418D-AE19-62706E023703}">
                      <ahyp:hlinkClr val="tx"/>
                    </a:ext>
                  </a:extLst>
                </a:hlinkClick>
              </a:rPr>
              <a:t>Training</a:t>
            </a:r>
            <a:endParaRPr sz="3100">
              <a:solidFill>
                <a:schemeClr val="accent5"/>
              </a:solidFill>
            </a:endParaRPr>
          </a:p>
          <a:p>
            <a:pPr indent="-425450" lvl="0" marL="457200" rtl="0" algn="l">
              <a:lnSpc>
                <a:spcPct val="115000"/>
              </a:lnSpc>
              <a:spcBef>
                <a:spcPts val="0"/>
              </a:spcBef>
              <a:spcAft>
                <a:spcPts val="0"/>
              </a:spcAft>
              <a:buClr>
                <a:schemeClr val="dk1"/>
              </a:buClr>
              <a:buSzPts val="3100"/>
              <a:buChar char="-"/>
            </a:pPr>
            <a:r>
              <a:rPr lang="en" sz="3100">
                <a:solidFill>
                  <a:schemeClr val="dk1"/>
                </a:solidFill>
              </a:rPr>
              <a:t>Tonya and Her </a:t>
            </a:r>
            <a:r>
              <a:rPr lang="en" sz="3100" u="sng">
                <a:solidFill>
                  <a:schemeClr val="accent5"/>
                </a:solidFill>
                <a:hlinkClick r:id="rId6">
                  <a:extLst>
                    <a:ext uri="{A12FA001-AC4F-418D-AE19-62706E023703}">
                      <ahyp:hlinkClr val="tx"/>
                    </a:ext>
                  </a:extLst>
                </a:hlinkClick>
              </a:rPr>
              <a:t>Story </a:t>
            </a:r>
            <a:r>
              <a:rPr lang="en" sz="3100" u="sng">
                <a:solidFill>
                  <a:schemeClr val="dk1"/>
                </a:solidFill>
                <a:hlinkClick r:id="rId7">
                  <a:extLst>
                    <a:ext uri="{A12FA001-AC4F-418D-AE19-62706E023703}">
                      <ahyp:hlinkClr val="tx"/>
                    </a:ext>
                  </a:extLst>
                </a:hlinkClick>
              </a:rPr>
              <a:t> </a:t>
            </a:r>
            <a:endParaRPr sz="3100">
              <a:solidFill>
                <a:schemeClr val="dk1"/>
              </a:solidFill>
            </a:endParaRPr>
          </a:p>
          <a:p>
            <a:pPr indent="-425450" lvl="0" marL="457200" rtl="0" algn="l">
              <a:lnSpc>
                <a:spcPct val="115000"/>
              </a:lnSpc>
              <a:spcBef>
                <a:spcPts val="0"/>
              </a:spcBef>
              <a:spcAft>
                <a:spcPts val="0"/>
              </a:spcAft>
              <a:buClr>
                <a:schemeClr val="dk1"/>
              </a:buClr>
              <a:buSzPts val="3100"/>
              <a:buChar char="-"/>
            </a:pPr>
            <a:r>
              <a:rPr lang="en" sz="3100">
                <a:solidFill>
                  <a:schemeClr val="dk1"/>
                </a:solidFill>
              </a:rPr>
              <a:t>Explained Increase In Human Trafficking and How to Stop </a:t>
            </a:r>
            <a:r>
              <a:rPr lang="en" sz="3100" u="sng">
                <a:solidFill>
                  <a:schemeClr val="accent5"/>
                </a:solidFill>
                <a:hlinkClick r:id="rId8">
                  <a:extLst>
                    <a:ext uri="{A12FA001-AC4F-418D-AE19-62706E023703}">
                      <ahyp:hlinkClr val="tx"/>
                    </a:ext>
                  </a:extLst>
                </a:hlinkClick>
              </a:rPr>
              <a:t>It</a:t>
            </a:r>
            <a:endParaRPr sz="3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588300"/>
            <a:ext cx="8520600" cy="8157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What is Human Trafficking? </a:t>
            </a:r>
            <a:endParaRPr sz="4000">
              <a:latin typeface="Georgia"/>
              <a:ea typeface="Georgia"/>
              <a:cs typeface="Georgia"/>
              <a:sym typeface="Georgia"/>
            </a:endParaRPr>
          </a:p>
        </p:txBody>
      </p:sp>
      <p:sp>
        <p:nvSpPr>
          <p:cNvPr id="69" name="Google Shape;69;p15"/>
          <p:cNvSpPr txBox="1"/>
          <p:nvPr>
            <p:ph idx="1" type="body"/>
          </p:nvPr>
        </p:nvSpPr>
        <p:spPr>
          <a:xfrm>
            <a:off x="311700" y="1404000"/>
            <a:ext cx="8520600" cy="3037200"/>
          </a:xfrm>
          <a:prstGeom prst="rect">
            <a:avLst/>
          </a:prstGeom>
          <a:ln cap="flat" cmpd="sng" w="38100">
            <a:solidFill>
              <a:srgbClr val="CC0000"/>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250000"/>
              </a:lnSpc>
              <a:spcBef>
                <a:spcPts val="0"/>
              </a:spcBef>
              <a:spcAft>
                <a:spcPts val="1200"/>
              </a:spcAft>
              <a:buNone/>
            </a:pPr>
            <a:r>
              <a:rPr lang="en" sz="2550">
                <a:solidFill>
                  <a:schemeClr val="dk1"/>
                </a:solidFill>
                <a:latin typeface="Georgia"/>
                <a:ea typeface="Georgia"/>
                <a:cs typeface="Georgia"/>
                <a:sym typeface="Georgia"/>
              </a:rPr>
              <a:t>According to federal law, human trafficking is the exploitation of a person through force, fraud, or coercion for the purpose of forced labor, commercial sex, or both.</a:t>
            </a:r>
            <a:endParaRPr sz="2550">
              <a:solidFill>
                <a:schemeClr val="dk1"/>
              </a:solidFill>
              <a:latin typeface="Georgia"/>
              <a:ea typeface="Georgia"/>
              <a:cs typeface="Georgia"/>
              <a:sym typeface="Georg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2"/>
          <p:cNvSpPr txBox="1"/>
          <p:nvPr>
            <p:ph type="title"/>
          </p:nvPr>
        </p:nvSpPr>
        <p:spPr>
          <a:xfrm>
            <a:off x="1388100" y="526350"/>
            <a:ext cx="6367800" cy="409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8000">
                <a:latin typeface="Georgia"/>
                <a:ea typeface="Georgia"/>
                <a:cs typeface="Georgia"/>
                <a:sym typeface="Georgia"/>
              </a:rPr>
              <a:t>Questions?</a:t>
            </a:r>
            <a:endParaRPr sz="8000">
              <a:latin typeface="Georgia"/>
              <a:ea typeface="Georgia"/>
              <a:cs typeface="Georgia"/>
              <a:sym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43"/>
          <p:cNvPicPr preferRelativeResize="0"/>
          <p:nvPr/>
        </p:nvPicPr>
        <p:blipFill>
          <a:blip r:embed="rId3">
            <a:alphaModFix/>
          </a:blip>
          <a:stretch>
            <a:fillRect/>
          </a:stretch>
        </p:blipFill>
        <p:spPr>
          <a:xfrm>
            <a:off x="2438838" y="438588"/>
            <a:ext cx="4266324" cy="42663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4"/>
          <p:cNvSpPr txBox="1"/>
          <p:nvPr>
            <p:ph type="title"/>
          </p:nvPr>
        </p:nvSpPr>
        <p:spPr>
          <a:xfrm>
            <a:off x="311700" y="445025"/>
            <a:ext cx="8520600" cy="7074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Works Cited</a:t>
            </a:r>
            <a:endParaRPr sz="4000">
              <a:latin typeface="Georgia"/>
              <a:ea typeface="Georgia"/>
              <a:cs typeface="Georgia"/>
              <a:sym typeface="Georgia"/>
            </a:endParaRPr>
          </a:p>
        </p:txBody>
      </p:sp>
      <p:sp>
        <p:nvSpPr>
          <p:cNvPr id="236" name="Google Shape;236;p44"/>
          <p:cNvSpPr txBox="1"/>
          <p:nvPr>
            <p:ph idx="1" type="body"/>
          </p:nvPr>
        </p:nvSpPr>
        <p:spPr>
          <a:xfrm>
            <a:off x="311700" y="1152475"/>
            <a:ext cx="8520600" cy="37476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Georgia"/>
                <a:ea typeface="Georgia"/>
                <a:cs typeface="Georgia"/>
                <a:sym typeface="Georgia"/>
              </a:rPr>
              <a:t>Human trafficking within schools: </a:t>
            </a:r>
            <a:r>
              <a:rPr lang="en" sz="1600" u="sng">
                <a:solidFill>
                  <a:schemeClr val="hlink"/>
                </a:solidFill>
                <a:latin typeface="Georgia"/>
                <a:ea typeface="Georgia"/>
                <a:cs typeface="Georgia"/>
                <a:sym typeface="Georgia"/>
                <a:hlinkClick r:id="rId3"/>
              </a:rPr>
              <a:t>https://safesupportivelearning.ed.gov/human-trafficking-americas-schools</a:t>
            </a:r>
            <a:r>
              <a:rPr lang="en" sz="1600">
                <a:latin typeface="Georgia"/>
                <a:ea typeface="Georgia"/>
                <a:cs typeface="Georgia"/>
                <a:sym typeface="Georgia"/>
              </a:rPr>
              <a:t> </a:t>
            </a:r>
            <a:endParaRPr sz="1600">
              <a:latin typeface="Georgia"/>
              <a:ea typeface="Georgia"/>
              <a:cs typeface="Georgia"/>
              <a:sym typeface="Georgia"/>
            </a:endParaRPr>
          </a:p>
          <a:p>
            <a:pPr indent="0" lvl="0" marL="0" rtl="0" algn="l">
              <a:spcBef>
                <a:spcPts val="1200"/>
              </a:spcBef>
              <a:spcAft>
                <a:spcPts val="0"/>
              </a:spcAft>
              <a:buNone/>
            </a:pPr>
            <a:r>
              <a:rPr lang="en" sz="1600">
                <a:solidFill>
                  <a:schemeClr val="dk1"/>
                </a:solidFill>
                <a:latin typeface="Georgia"/>
                <a:ea typeface="Georgia"/>
                <a:cs typeface="Georgia"/>
                <a:sym typeface="Georgia"/>
              </a:rPr>
              <a:t>Human trafficking myths: </a:t>
            </a:r>
            <a:endParaRPr sz="1600">
              <a:solidFill>
                <a:schemeClr val="dk1"/>
              </a:solidFill>
              <a:latin typeface="Georgia"/>
              <a:ea typeface="Georgia"/>
              <a:cs typeface="Georgia"/>
              <a:sym typeface="Georgia"/>
            </a:endParaRPr>
          </a:p>
          <a:p>
            <a:pPr indent="-330200" lvl="0" marL="457200" rtl="0" algn="l">
              <a:spcBef>
                <a:spcPts val="1200"/>
              </a:spcBef>
              <a:spcAft>
                <a:spcPts val="0"/>
              </a:spcAft>
              <a:buSzPts val="1600"/>
              <a:buFont typeface="Georgia"/>
              <a:buChar char="-"/>
            </a:pPr>
            <a:r>
              <a:rPr lang="en" sz="1600" u="sng">
                <a:solidFill>
                  <a:schemeClr val="hlink"/>
                </a:solidFill>
                <a:latin typeface="Georgia"/>
                <a:ea typeface="Georgia"/>
                <a:cs typeface="Georgia"/>
                <a:sym typeface="Georgia"/>
                <a:hlinkClick r:id="rId4"/>
              </a:rPr>
              <a:t>https://www.acf.hhs.gov/sites/default/files/documents/otip/trafficking_infographic508.pdf</a:t>
            </a:r>
            <a:r>
              <a:rPr lang="en" sz="1600">
                <a:latin typeface="Georgia"/>
                <a:ea typeface="Georgia"/>
                <a:cs typeface="Georgia"/>
                <a:sym typeface="Georgia"/>
              </a:rPr>
              <a:t> </a:t>
            </a:r>
            <a:endParaRPr sz="1600">
              <a:latin typeface="Georgia"/>
              <a:ea typeface="Georgia"/>
              <a:cs typeface="Georgia"/>
              <a:sym typeface="Georgia"/>
            </a:endParaRPr>
          </a:p>
          <a:p>
            <a:pPr indent="-330200" lvl="0" marL="457200" rtl="0" algn="l">
              <a:spcBef>
                <a:spcPts val="0"/>
              </a:spcBef>
              <a:spcAft>
                <a:spcPts val="0"/>
              </a:spcAft>
              <a:buSzPts val="1600"/>
              <a:buFont typeface="Georgia"/>
              <a:buChar char="-"/>
            </a:pPr>
            <a:r>
              <a:rPr lang="en" sz="1600" u="sng">
                <a:solidFill>
                  <a:schemeClr val="hlink"/>
                </a:solidFill>
                <a:latin typeface="Georgia"/>
                <a:ea typeface="Georgia"/>
                <a:cs typeface="Georgia"/>
                <a:sym typeface="Georgia"/>
                <a:hlinkClick r:id="rId5"/>
              </a:rPr>
              <a:t>https://www.dhs.gov/blue-campaign/myths-and-misconceptions#:~:text=Myth%3A%20Human%20trafficking%20and%20human%20smuggling%20are%20the%20same.&amp;text=%E2%80%9CTrafficking%E2%80%9D%20is%20based%20on%20exploitation,in%20violation%20of%20immigration%20laws</a:t>
            </a:r>
            <a:r>
              <a:rPr lang="en" sz="1600">
                <a:latin typeface="Georgia"/>
                <a:ea typeface="Georgia"/>
                <a:cs typeface="Georgia"/>
                <a:sym typeface="Georgia"/>
              </a:rPr>
              <a:t> </a:t>
            </a:r>
            <a:endParaRPr sz="1600">
              <a:latin typeface="Georgia"/>
              <a:ea typeface="Georgia"/>
              <a:cs typeface="Georgia"/>
              <a:sym typeface="Georgia"/>
            </a:endParaRPr>
          </a:p>
          <a:p>
            <a:pPr indent="0" lvl="0" marL="0" rtl="0" algn="l">
              <a:spcBef>
                <a:spcPts val="1200"/>
              </a:spcBef>
              <a:spcAft>
                <a:spcPts val="1200"/>
              </a:spcAft>
              <a:buNone/>
            </a:pPr>
            <a:r>
              <a:rPr lang="en" sz="1600">
                <a:solidFill>
                  <a:schemeClr val="dk1"/>
                </a:solidFill>
                <a:latin typeface="Georgia"/>
                <a:ea typeface="Georgia"/>
                <a:cs typeface="Georgia"/>
                <a:sym typeface="Georgia"/>
              </a:rPr>
              <a:t>Human trafficking victim story: </a:t>
            </a:r>
            <a:r>
              <a:rPr lang="en" sz="1600" u="sng">
                <a:solidFill>
                  <a:schemeClr val="accent5"/>
                </a:solidFill>
                <a:latin typeface="Georgia"/>
                <a:ea typeface="Georgia"/>
                <a:cs typeface="Georgia"/>
                <a:sym typeface="Georgia"/>
                <a:hlinkClick r:id="rId6">
                  <a:extLst>
                    <a:ext uri="{A12FA001-AC4F-418D-AE19-62706E023703}">
                      <ahyp:hlinkClr val="tx"/>
                    </a:ext>
                  </a:extLst>
                </a:hlinkClick>
              </a:rPr>
              <a:t>https://www.ice.gov/features/human-trafficking-victim-shares-story</a:t>
            </a:r>
            <a:r>
              <a:rPr lang="en" sz="1600">
                <a:latin typeface="Georgia"/>
                <a:ea typeface="Georgia"/>
                <a:cs typeface="Georgia"/>
                <a:sym typeface="Georgia"/>
              </a:rPr>
              <a:t> </a:t>
            </a:r>
            <a:endParaRPr sz="1600">
              <a:latin typeface="Georgia"/>
              <a:ea typeface="Georgia"/>
              <a:cs typeface="Georgia"/>
              <a:sym typeface="Georgi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5"/>
          <p:cNvSpPr txBox="1"/>
          <p:nvPr>
            <p:ph type="title"/>
          </p:nvPr>
        </p:nvSpPr>
        <p:spPr>
          <a:xfrm>
            <a:off x="311700" y="272225"/>
            <a:ext cx="8520600" cy="7455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Works Cited Continued</a:t>
            </a:r>
            <a:endParaRPr sz="4000">
              <a:latin typeface="Georgia"/>
              <a:ea typeface="Georgia"/>
              <a:cs typeface="Georgia"/>
              <a:sym typeface="Georgia"/>
            </a:endParaRPr>
          </a:p>
        </p:txBody>
      </p:sp>
      <p:sp>
        <p:nvSpPr>
          <p:cNvPr id="242" name="Google Shape;242;p45"/>
          <p:cNvSpPr txBox="1"/>
          <p:nvPr>
            <p:ph idx="1" type="body"/>
          </p:nvPr>
        </p:nvSpPr>
        <p:spPr>
          <a:xfrm>
            <a:off x="311700" y="1017725"/>
            <a:ext cx="8520600" cy="36387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Georgia"/>
                <a:ea typeface="Georgia"/>
                <a:cs typeface="Georgia"/>
                <a:sym typeface="Georgia"/>
              </a:rPr>
              <a:t>The root causes of trafficking: </a:t>
            </a:r>
            <a:endParaRPr sz="1600">
              <a:solidFill>
                <a:schemeClr val="dk1"/>
              </a:solidFill>
              <a:latin typeface="Georgia"/>
              <a:ea typeface="Georgia"/>
              <a:cs typeface="Georgia"/>
              <a:sym typeface="Georgia"/>
            </a:endParaRPr>
          </a:p>
          <a:p>
            <a:pPr indent="-330200" lvl="0" marL="457200" rtl="0" algn="l">
              <a:spcBef>
                <a:spcPts val="1200"/>
              </a:spcBef>
              <a:spcAft>
                <a:spcPts val="0"/>
              </a:spcAft>
              <a:buClr>
                <a:schemeClr val="dk1"/>
              </a:buClr>
              <a:buSzPts val="1600"/>
              <a:buFont typeface="Georgia"/>
              <a:buChar char="-"/>
            </a:pPr>
            <a:r>
              <a:rPr lang="en" sz="1600" u="sng">
                <a:solidFill>
                  <a:schemeClr val="accent5"/>
                </a:solidFill>
                <a:latin typeface="Georgia"/>
                <a:ea typeface="Georgia"/>
                <a:cs typeface="Georgia"/>
                <a:sym typeface="Georgia"/>
                <a:hlinkClick r:id="rId3">
                  <a:extLst>
                    <a:ext uri="{A12FA001-AC4F-418D-AE19-62706E023703}">
                      <ahyp:hlinkClr val="tx"/>
                    </a:ext>
                  </a:extLst>
                </a:hlinkClick>
              </a:rPr>
              <a:t>https://www.unodc.org/documents/human-trafficking/Toolkit-files/08-58296_tool_9-2. pdf</a:t>
            </a:r>
            <a:r>
              <a:rPr lang="en" sz="1600">
                <a:latin typeface="Georgia"/>
                <a:ea typeface="Georgia"/>
                <a:cs typeface="Georgia"/>
                <a:sym typeface="Georgia"/>
              </a:rPr>
              <a:t> </a:t>
            </a:r>
            <a:endParaRPr sz="1600">
              <a:latin typeface="Georgia"/>
              <a:ea typeface="Georgia"/>
              <a:cs typeface="Georgia"/>
              <a:sym typeface="Georgia"/>
            </a:endParaRPr>
          </a:p>
          <a:p>
            <a:pPr indent="-330200" lvl="0" marL="457200" rtl="0" algn="l">
              <a:spcBef>
                <a:spcPts val="0"/>
              </a:spcBef>
              <a:spcAft>
                <a:spcPts val="0"/>
              </a:spcAft>
              <a:buSzPts val="1600"/>
              <a:buFont typeface="Georgia"/>
              <a:buChar char="-"/>
            </a:pPr>
            <a:r>
              <a:rPr lang="en" sz="1600" u="sng">
                <a:solidFill>
                  <a:schemeClr val="accent5"/>
                </a:solidFill>
                <a:latin typeface="Georgia"/>
                <a:ea typeface="Georgia"/>
                <a:cs typeface="Georgia"/>
                <a:sym typeface="Georgia"/>
                <a:hlinkClick r:id="rId4">
                  <a:extLst>
                    <a:ext uri="{A12FA001-AC4F-418D-AE19-62706E023703}">
                      <ahyp:hlinkClr val="tx"/>
                    </a:ext>
                  </a:extLst>
                </a:hlinkClick>
              </a:rPr>
              <a:t>http://www.ipjc.org/wp-content/uploads/2016/09/USCSAHT%20-%20HT%20and%20Poverty.pdf</a:t>
            </a:r>
            <a:r>
              <a:rPr lang="en" sz="1600">
                <a:latin typeface="Georgia"/>
                <a:ea typeface="Georgia"/>
                <a:cs typeface="Georgia"/>
                <a:sym typeface="Georgia"/>
              </a:rPr>
              <a:t> </a:t>
            </a:r>
            <a:endParaRPr sz="1600">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rPr lang="en" sz="1600">
                <a:solidFill>
                  <a:schemeClr val="dk1"/>
                </a:solidFill>
                <a:latin typeface="Georgia"/>
                <a:ea typeface="Georgia"/>
                <a:cs typeface="Georgia"/>
                <a:sym typeface="Georgia"/>
              </a:rPr>
              <a:t>How to determine a job scam: </a:t>
            </a:r>
            <a:r>
              <a:rPr lang="en" sz="1600" u="sng">
                <a:solidFill>
                  <a:schemeClr val="accent5"/>
                </a:solidFill>
                <a:latin typeface="Georgia"/>
                <a:ea typeface="Georgia"/>
                <a:cs typeface="Georgia"/>
                <a:sym typeface="Georgia"/>
                <a:hlinkClick r:id="rId5">
                  <a:extLst>
                    <a:ext uri="{A12FA001-AC4F-418D-AE19-62706E023703}">
                      <ahyp:hlinkClr val="tx"/>
                    </a:ext>
                  </a:extLst>
                </a:hlinkClick>
              </a:rPr>
              <a:t>https://theamericangenius.com/business-news/human-sex-trafficking-job-scams/</a:t>
            </a:r>
            <a:r>
              <a:rPr lang="en" sz="1600">
                <a:latin typeface="Georgia"/>
                <a:ea typeface="Georgia"/>
                <a:cs typeface="Georgia"/>
                <a:sym typeface="Georgia"/>
              </a:rPr>
              <a:t> </a:t>
            </a:r>
            <a:endParaRPr sz="1600">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rPr lang="en" sz="1600">
                <a:solidFill>
                  <a:schemeClr val="dk1"/>
                </a:solidFill>
                <a:latin typeface="Georgia"/>
                <a:ea typeface="Georgia"/>
                <a:cs typeface="Georgia"/>
                <a:sym typeface="Georgia"/>
              </a:rPr>
              <a:t>Social media’s impact on trafficking: </a:t>
            </a:r>
            <a:r>
              <a:rPr lang="en" sz="1600" u="sng">
                <a:solidFill>
                  <a:schemeClr val="accent5"/>
                </a:solidFill>
                <a:latin typeface="Georgia"/>
                <a:ea typeface="Georgia"/>
                <a:cs typeface="Georgia"/>
                <a:sym typeface="Georgia"/>
                <a:hlinkClick r:id="rId6">
                  <a:extLst>
                    <a:ext uri="{A12FA001-AC4F-418D-AE19-62706E023703}">
                      <ahyp:hlinkClr val="tx"/>
                    </a:ext>
                  </a:extLst>
                </a:hlinkClick>
              </a:rPr>
              <a:t>https://polarisproject.org/wp-content/uploads/2018/08/A-Roadmap-for-Systems-and-Industries-to-Prevent-and-Disrupt-Human-Trafficking-Social-Media.pdf</a:t>
            </a:r>
            <a:r>
              <a:rPr lang="en" sz="1600">
                <a:latin typeface="Georgia"/>
                <a:ea typeface="Georgia"/>
                <a:cs typeface="Georgia"/>
                <a:sym typeface="Georgia"/>
              </a:rPr>
              <a:t> </a:t>
            </a:r>
            <a:endParaRPr sz="1600">
              <a:latin typeface="Georgia"/>
              <a:ea typeface="Georgia"/>
              <a:cs typeface="Georgia"/>
              <a:sym typeface="Georgia"/>
            </a:endParaRPr>
          </a:p>
          <a:p>
            <a:pPr indent="0" lvl="0" marL="0" rtl="0" algn="l">
              <a:spcBef>
                <a:spcPts val="1200"/>
              </a:spcBef>
              <a:spcAft>
                <a:spcPts val="1200"/>
              </a:spcAft>
              <a:buNone/>
            </a:pPr>
            <a:r>
              <a:t/>
            </a:r>
            <a:endParaRPr sz="1600">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6"/>
          <p:cNvSpPr txBox="1"/>
          <p:nvPr>
            <p:ph type="title"/>
          </p:nvPr>
        </p:nvSpPr>
        <p:spPr>
          <a:xfrm>
            <a:off x="311700" y="445025"/>
            <a:ext cx="8520600" cy="7074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Works Cited Continued</a:t>
            </a:r>
            <a:endParaRPr sz="4000">
              <a:latin typeface="Georgia"/>
              <a:ea typeface="Georgia"/>
              <a:cs typeface="Georgia"/>
              <a:sym typeface="Georgia"/>
            </a:endParaRPr>
          </a:p>
        </p:txBody>
      </p:sp>
      <p:sp>
        <p:nvSpPr>
          <p:cNvPr id="248" name="Google Shape;248;p46"/>
          <p:cNvSpPr txBox="1"/>
          <p:nvPr>
            <p:ph idx="1" type="body"/>
          </p:nvPr>
        </p:nvSpPr>
        <p:spPr>
          <a:xfrm>
            <a:off x="311700" y="1152475"/>
            <a:ext cx="8520600" cy="37476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Georgia"/>
                <a:ea typeface="Georgia"/>
                <a:cs typeface="Georgia"/>
                <a:sym typeface="Georgia"/>
              </a:rPr>
              <a:t>Human trafficking in NY:</a:t>
            </a:r>
            <a:r>
              <a:rPr lang="en" sz="1600">
                <a:latin typeface="Georgia"/>
                <a:ea typeface="Georgia"/>
                <a:cs typeface="Georgia"/>
                <a:sym typeface="Georgia"/>
              </a:rPr>
              <a:t> </a:t>
            </a:r>
            <a:endParaRPr sz="1600">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rPr lang="en" sz="1600" u="sng">
                <a:solidFill>
                  <a:schemeClr val="accent5"/>
                </a:solidFill>
                <a:latin typeface="Georgia"/>
                <a:ea typeface="Georgia"/>
                <a:cs typeface="Georgia"/>
                <a:sym typeface="Georgia"/>
                <a:hlinkClick r:id="rId3">
                  <a:extLst>
                    <a:ext uri="{A12FA001-AC4F-418D-AE19-62706E023703}">
                      <ahyp:hlinkClr val="tx"/>
                    </a:ext>
                  </a:extLst>
                </a:hlinkClick>
              </a:rPr>
              <a:t>https://humantraffickinghotline.org/state/new-york</a:t>
            </a:r>
            <a:r>
              <a:rPr lang="en" sz="1600">
                <a:latin typeface="Georgia"/>
                <a:ea typeface="Georgia"/>
                <a:cs typeface="Georgia"/>
                <a:sym typeface="Georgia"/>
              </a:rPr>
              <a:t> </a:t>
            </a:r>
            <a:endParaRPr sz="1600">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rPr lang="en" sz="1600">
                <a:solidFill>
                  <a:schemeClr val="dk1"/>
                </a:solidFill>
                <a:latin typeface="Georgia"/>
                <a:ea typeface="Georgia"/>
                <a:cs typeface="Georgia"/>
                <a:sym typeface="Georgia"/>
              </a:rPr>
              <a:t>US State Specific Trafficking Statistics: </a:t>
            </a:r>
            <a:r>
              <a:rPr lang="en" sz="1600" u="sng">
                <a:solidFill>
                  <a:schemeClr val="accent5"/>
                </a:solidFill>
                <a:latin typeface="Georgia"/>
                <a:ea typeface="Georgia"/>
                <a:cs typeface="Georgia"/>
                <a:sym typeface="Georgia"/>
                <a:hlinkClick r:id="rId4">
                  <a:extLst>
                    <a:ext uri="{A12FA001-AC4F-418D-AE19-62706E023703}">
                      <ahyp:hlinkClr val="tx"/>
                    </a:ext>
                  </a:extLst>
                </a:hlinkClick>
              </a:rPr>
              <a:t>https://www.nealdavislaw.com/press/human-trafficking-statistics-2019-report.html</a:t>
            </a:r>
            <a:r>
              <a:rPr lang="en" sz="1600">
                <a:latin typeface="Georgia"/>
                <a:ea typeface="Georgia"/>
                <a:cs typeface="Georgia"/>
                <a:sym typeface="Georgia"/>
              </a:rPr>
              <a:t> </a:t>
            </a:r>
            <a:endParaRPr sz="1600">
              <a:solidFill>
                <a:schemeClr val="dk1"/>
              </a:solidFill>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rPr lang="en" sz="1600">
                <a:solidFill>
                  <a:schemeClr val="dk1"/>
                </a:solidFill>
                <a:latin typeface="Georgia"/>
                <a:ea typeface="Georgia"/>
                <a:cs typeface="Georgia"/>
                <a:sym typeface="Georgia"/>
              </a:rPr>
              <a:t>Analysis of 2020 human trafficking hotline data: </a:t>
            </a:r>
            <a:r>
              <a:rPr lang="en" sz="1600" u="sng">
                <a:solidFill>
                  <a:schemeClr val="accent5"/>
                </a:solidFill>
                <a:latin typeface="Georgia"/>
                <a:ea typeface="Georgia"/>
                <a:cs typeface="Georgia"/>
                <a:sym typeface="Georgia"/>
                <a:hlinkClick r:id="rId5">
                  <a:extLst>
                    <a:ext uri="{A12FA001-AC4F-418D-AE19-62706E023703}">
                      <ahyp:hlinkClr val="tx"/>
                    </a:ext>
                  </a:extLst>
                </a:hlinkClick>
              </a:rPr>
              <a:t>https://polarisproject.org/wp-content/uploads/2022/01/Polaris-Analysis-of-2020-Data-from-the-National-Human-Trafficking-Hotline.pdf</a:t>
            </a:r>
            <a:r>
              <a:rPr lang="en" sz="1600">
                <a:latin typeface="Georgia"/>
                <a:ea typeface="Georgia"/>
                <a:cs typeface="Georgia"/>
                <a:sym typeface="Georgia"/>
              </a:rPr>
              <a:t> </a:t>
            </a:r>
            <a:endParaRPr sz="1600">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rPr lang="en" sz="1600">
                <a:solidFill>
                  <a:schemeClr val="dk1"/>
                </a:solidFill>
                <a:latin typeface="Georgia"/>
                <a:ea typeface="Georgia"/>
                <a:cs typeface="Georgia"/>
                <a:sym typeface="Georgia"/>
              </a:rPr>
              <a:t>How to talk to youth about human trafficking: </a:t>
            </a:r>
            <a:r>
              <a:rPr lang="en" sz="1600" u="sng">
                <a:solidFill>
                  <a:schemeClr val="accent5"/>
                </a:solidFill>
                <a:latin typeface="Georgia"/>
                <a:ea typeface="Georgia"/>
                <a:cs typeface="Georgia"/>
                <a:sym typeface="Georgia"/>
                <a:hlinkClick r:id="rId6">
                  <a:extLst>
                    <a:ext uri="{A12FA001-AC4F-418D-AE19-62706E023703}">
                      <ahyp:hlinkClr val="tx"/>
                    </a:ext>
                  </a:extLst>
                </a:hlinkClick>
              </a:rPr>
              <a:t>https://www.dhs.gov/sites/default/files/publications/blue_campaign_youth_guide_508_1.pdf</a:t>
            </a:r>
            <a:r>
              <a:rPr lang="en" sz="1600">
                <a:latin typeface="Georgia"/>
                <a:ea typeface="Georgia"/>
                <a:cs typeface="Georgia"/>
                <a:sym typeface="Georgia"/>
              </a:rPr>
              <a:t> </a:t>
            </a:r>
            <a:endParaRPr sz="1600">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t/>
            </a:r>
            <a:endParaRPr sz="1600">
              <a:latin typeface="Georgia"/>
              <a:ea typeface="Georgia"/>
              <a:cs typeface="Georgia"/>
              <a:sym typeface="Georgia"/>
            </a:endParaRPr>
          </a:p>
          <a:p>
            <a:pPr indent="0" lvl="0" marL="0" rtl="0" algn="l">
              <a:spcBef>
                <a:spcPts val="1200"/>
              </a:spcBef>
              <a:spcAft>
                <a:spcPts val="1200"/>
              </a:spcAft>
              <a:buNone/>
            </a:pPr>
            <a:r>
              <a:t/>
            </a:r>
            <a:endParaRPr sz="1600">
              <a:latin typeface="Georgia"/>
              <a:ea typeface="Georgia"/>
              <a:cs typeface="Georgia"/>
              <a:sym typeface="Georgi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7"/>
          <p:cNvSpPr txBox="1"/>
          <p:nvPr>
            <p:ph type="title"/>
          </p:nvPr>
        </p:nvSpPr>
        <p:spPr>
          <a:xfrm>
            <a:off x="311700" y="445025"/>
            <a:ext cx="8520600" cy="7074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Works Cited Continued</a:t>
            </a:r>
            <a:endParaRPr sz="4000">
              <a:latin typeface="Georgia"/>
              <a:ea typeface="Georgia"/>
              <a:cs typeface="Georgia"/>
              <a:sym typeface="Georgia"/>
            </a:endParaRPr>
          </a:p>
        </p:txBody>
      </p:sp>
      <p:sp>
        <p:nvSpPr>
          <p:cNvPr id="254" name="Google Shape;254;p47"/>
          <p:cNvSpPr txBox="1"/>
          <p:nvPr>
            <p:ph idx="1" type="body"/>
          </p:nvPr>
        </p:nvSpPr>
        <p:spPr>
          <a:xfrm>
            <a:off x="311700" y="1152475"/>
            <a:ext cx="8520600" cy="3416400"/>
          </a:xfrm>
          <a:prstGeom prst="rect">
            <a:avLst/>
          </a:prstGeom>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Georgia"/>
                <a:ea typeface="Georgia"/>
                <a:cs typeface="Georgia"/>
                <a:sym typeface="Georgia"/>
              </a:rPr>
              <a:t>Overview and how traffickers maintain control of their victims: </a:t>
            </a:r>
            <a:r>
              <a:rPr lang="en" sz="1600" u="sng">
                <a:solidFill>
                  <a:schemeClr val="accent5"/>
                </a:solidFill>
                <a:latin typeface="Georgia"/>
                <a:ea typeface="Georgia"/>
                <a:cs typeface="Georgia"/>
                <a:sym typeface="Georgia"/>
                <a:hlinkClick r:id="rId3">
                  <a:extLst>
                    <a:ext uri="{A12FA001-AC4F-418D-AE19-62706E023703}">
                      <ahyp:hlinkClr val="tx"/>
                    </a:ext>
                  </a:extLst>
                </a:hlinkClick>
              </a:rPr>
              <a:t>https://www.manhattanda.org/victim-resources/human-trafficking/</a:t>
            </a:r>
            <a:r>
              <a:rPr lang="en" sz="1600">
                <a:latin typeface="Georgia"/>
                <a:ea typeface="Georgia"/>
                <a:cs typeface="Georgia"/>
                <a:sym typeface="Georgia"/>
              </a:rPr>
              <a:t> </a:t>
            </a:r>
            <a:endParaRPr sz="1600">
              <a:latin typeface="Georgia"/>
              <a:ea typeface="Georgia"/>
              <a:cs typeface="Georgia"/>
              <a:sym typeface="Georgia"/>
            </a:endParaRPr>
          </a:p>
          <a:p>
            <a:pPr indent="0" lvl="0" marL="0" rtl="0" algn="l">
              <a:spcBef>
                <a:spcPts val="1200"/>
              </a:spcBef>
              <a:spcAft>
                <a:spcPts val="0"/>
              </a:spcAft>
              <a:buNone/>
            </a:pPr>
            <a:r>
              <a:rPr lang="en" sz="1600">
                <a:solidFill>
                  <a:schemeClr val="dk1"/>
                </a:solidFill>
                <a:latin typeface="Georgia"/>
                <a:ea typeface="Georgia"/>
                <a:cs typeface="Georgia"/>
                <a:sym typeface="Georgia"/>
              </a:rPr>
              <a:t>2020 human trafficking trends: </a:t>
            </a:r>
            <a:r>
              <a:rPr lang="en" sz="1600" u="sng">
                <a:solidFill>
                  <a:schemeClr val="accent5"/>
                </a:solidFill>
                <a:latin typeface="Georgia"/>
                <a:ea typeface="Georgia"/>
                <a:cs typeface="Georgia"/>
                <a:sym typeface="Georgia"/>
                <a:hlinkClick r:id="rId4">
                  <a:extLst>
                    <a:ext uri="{A12FA001-AC4F-418D-AE19-62706E023703}">
                      <ahyp:hlinkClr val="tx"/>
                    </a:ext>
                  </a:extLst>
                </a:hlinkClick>
              </a:rPr>
              <a:t>https://polarisproject.org/wp-content/uploads/2022/01/Human-Trafficking-Trends-in-2020-by-Polaris.pdf</a:t>
            </a:r>
            <a:r>
              <a:rPr lang="en" sz="1600">
                <a:latin typeface="Georgia"/>
                <a:ea typeface="Georgia"/>
                <a:cs typeface="Georgia"/>
                <a:sym typeface="Georgia"/>
              </a:rPr>
              <a:t> </a:t>
            </a:r>
            <a:endParaRPr sz="1600">
              <a:solidFill>
                <a:schemeClr val="dk1"/>
              </a:solidFill>
              <a:latin typeface="Georgia"/>
              <a:ea typeface="Georgia"/>
              <a:cs typeface="Georgia"/>
              <a:sym typeface="Georgia"/>
            </a:endParaRPr>
          </a:p>
          <a:p>
            <a:pPr indent="0" lvl="0" marL="0" rtl="0" algn="l">
              <a:spcBef>
                <a:spcPts val="1200"/>
              </a:spcBef>
              <a:spcAft>
                <a:spcPts val="0"/>
              </a:spcAft>
              <a:buNone/>
            </a:pPr>
            <a:r>
              <a:rPr lang="en" sz="1600">
                <a:solidFill>
                  <a:schemeClr val="dk1"/>
                </a:solidFill>
                <a:latin typeface="Georgia"/>
                <a:ea typeface="Georgia"/>
                <a:cs typeface="Georgia"/>
                <a:sym typeface="Georgia"/>
              </a:rPr>
              <a:t>Brands using forced labor: </a:t>
            </a:r>
            <a:endParaRPr sz="1600">
              <a:solidFill>
                <a:schemeClr val="dk1"/>
              </a:solidFill>
              <a:latin typeface="Georgia"/>
              <a:ea typeface="Georgia"/>
              <a:cs typeface="Georgia"/>
              <a:sym typeface="Georgia"/>
            </a:endParaRPr>
          </a:p>
          <a:p>
            <a:pPr indent="-330200" lvl="0" marL="457200" rtl="0" algn="l">
              <a:spcBef>
                <a:spcPts val="1200"/>
              </a:spcBef>
              <a:spcAft>
                <a:spcPts val="0"/>
              </a:spcAft>
              <a:buSzPts val="1600"/>
              <a:buFont typeface="Georgia"/>
              <a:buChar char="-"/>
            </a:pPr>
            <a:r>
              <a:rPr lang="en" sz="1600" u="sng">
                <a:solidFill>
                  <a:schemeClr val="accent5"/>
                </a:solidFill>
                <a:latin typeface="Georgia"/>
                <a:ea typeface="Georgia"/>
                <a:cs typeface="Georgia"/>
                <a:sym typeface="Georgia"/>
                <a:hlinkClick r:id="rId5">
                  <a:extLst>
                    <a:ext uri="{A12FA001-AC4F-418D-AE19-62706E023703}">
                      <ahyp:hlinkClr val="tx"/>
                    </a:ext>
                  </a:extLst>
                </a:hlinkClick>
              </a:rPr>
              <a:t>https://humantraffickingsearch.org/shopping-slavery-free/</a:t>
            </a:r>
            <a:r>
              <a:rPr lang="en" sz="1600">
                <a:latin typeface="Georgia"/>
                <a:ea typeface="Georgia"/>
                <a:cs typeface="Georgia"/>
                <a:sym typeface="Georgia"/>
              </a:rPr>
              <a:t> </a:t>
            </a:r>
            <a:endParaRPr sz="1600">
              <a:latin typeface="Georgia"/>
              <a:ea typeface="Georgia"/>
              <a:cs typeface="Georgia"/>
              <a:sym typeface="Georgia"/>
            </a:endParaRPr>
          </a:p>
          <a:p>
            <a:pPr indent="-330200" lvl="0" marL="457200" rtl="0" algn="l">
              <a:spcBef>
                <a:spcPts val="0"/>
              </a:spcBef>
              <a:spcAft>
                <a:spcPts val="0"/>
              </a:spcAft>
              <a:buSzPts val="1600"/>
              <a:buFont typeface="Georgia"/>
              <a:buChar char="-"/>
            </a:pPr>
            <a:r>
              <a:rPr lang="en" sz="1600" u="sng">
                <a:solidFill>
                  <a:schemeClr val="accent5"/>
                </a:solidFill>
                <a:latin typeface="Georgia"/>
                <a:ea typeface="Georgia"/>
                <a:cs typeface="Georgia"/>
                <a:sym typeface="Georgia"/>
                <a:hlinkClick r:id="rId6">
                  <a:extLst>
                    <a:ext uri="{A12FA001-AC4F-418D-AE19-62706E023703}">
                      <ahyp:hlinkClr val="tx"/>
                    </a:ext>
                  </a:extLst>
                </a:hlinkClick>
              </a:rPr>
              <a:t>https://environoego.com/famous-companies-that-use-slavery/</a:t>
            </a:r>
            <a:r>
              <a:rPr lang="en" sz="1600">
                <a:latin typeface="Georgia"/>
                <a:ea typeface="Georgia"/>
                <a:cs typeface="Georgia"/>
                <a:sym typeface="Georgia"/>
              </a:rPr>
              <a:t> </a:t>
            </a:r>
            <a:endParaRPr sz="1600">
              <a:latin typeface="Georgia"/>
              <a:ea typeface="Georgia"/>
              <a:cs typeface="Georgia"/>
              <a:sym typeface="Georgia"/>
            </a:endParaRPr>
          </a:p>
          <a:p>
            <a:pPr indent="0" lvl="0" marL="0" rtl="0" algn="l">
              <a:spcBef>
                <a:spcPts val="1200"/>
              </a:spcBef>
              <a:spcAft>
                <a:spcPts val="0"/>
              </a:spcAft>
              <a:buNone/>
            </a:pPr>
            <a:r>
              <a:t/>
            </a:r>
            <a:endParaRPr sz="1600">
              <a:latin typeface="Georgia"/>
              <a:ea typeface="Georgia"/>
              <a:cs typeface="Georgia"/>
              <a:sym typeface="Georgia"/>
            </a:endParaRPr>
          </a:p>
          <a:p>
            <a:pPr indent="0" lvl="0" marL="0" rtl="0" algn="l">
              <a:spcBef>
                <a:spcPts val="1200"/>
              </a:spcBef>
              <a:spcAft>
                <a:spcPts val="0"/>
              </a:spcAft>
              <a:buNone/>
            </a:pPr>
            <a:r>
              <a:rPr lang="en" sz="1600">
                <a:latin typeface="Georgia"/>
                <a:ea typeface="Georgia"/>
                <a:cs typeface="Georgia"/>
                <a:sym typeface="Georgia"/>
              </a:rPr>
              <a:t> </a:t>
            </a:r>
            <a:endParaRPr sz="1600">
              <a:latin typeface="Georgia"/>
              <a:ea typeface="Georgia"/>
              <a:cs typeface="Georgia"/>
              <a:sym typeface="Georgia"/>
            </a:endParaRPr>
          </a:p>
          <a:p>
            <a:pPr indent="0" lvl="0" marL="0" rtl="0" algn="l">
              <a:spcBef>
                <a:spcPts val="1200"/>
              </a:spcBef>
              <a:spcAft>
                <a:spcPts val="0"/>
              </a:spcAft>
              <a:buNone/>
            </a:pPr>
            <a:r>
              <a:t/>
            </a:r>
            <a:endParaRPr b="1" sz="1600">
              <a:latin typeface="Georgia"/>
              <a:ea typeface="Georgia"/>
              <a:cs typeface="Georgia"/>
              <a:sym typeface="Georgia"/>
            </a:endParaRPr>
          </a:p>
          <a:p>
            <a:pPr indent="0" lvl="0" marL="0" rtl="0" algn="l">
              <a:spcBef>
                <a:spcPts val="1200"/>
              </a:spcBef>
              <a:spcAft>
                <a:spcPts val="0"/>
              </a:spcAft>
              <a:buNone/>
            </a:pPr>
            <a:r>
              <a:t/>
            </a:r>
            <a:endParaRPr sz="1600">
              <a:latin typeface="Georgia"/>
              <a:ea typeface="Georgia"/>
              <a:cs typeface="Georgia"/>
              <a:sym typeface="Georgia"/>
            </a:endParaRPr>
          </a:p>
          <a:p>
            <a:pPr indent="0" lvl="0" marL="0" rtl="0" algn="l">
              <a:spcBef>
                <a:spcPts val="1200"/>
              </a:spcBef>
              <a:spcAft>
                <a:spcPts val="0"/>
              </a:spcAft>
              <a:buNone/>
            </a:pPr>
            <a:r>
              <a:t/>
            </a:r>
            <a:endParaRPr sz="1600">
              <a:latin typeface="Georgia"/>
              <a:ea typeface="Georgia"/>
              <a:cs typeface="Georgia"/>
              <a:sym typeface="Georgia"/>
            </a:endParaRPr>
          </a:p>
          <a:p>
            <a:pPr indent="0" lvl="0" marL="0" rtl="0" algn="l">
              <a:spcBef>
                <a:spcPts val="1200"/>
              </a:spcBef>
              <a:spcAft>
                <a:spcPts val="0"/>
              </a:spcAft>
              <a:buNone/>
            </a:pPr>
            <a:r>
              <a:t/>
            </a:r>
            <a:endParaRPr sz="1600">
              <a:latin typeface="Georgia"/>
              <a:ea typeface="Georgia"/>
              <a:cs typeface="Georgia"/>
              <a:sym typeface="Georgia"/>
            </a:endParaRPr>
          </a:p>
          <a:p>
            <a:pPr indent="0" lvl="0" marL="0" rtl="0" algn="l">
              <a:spcBef>
                <a:spcPts val="1200"/>
              </a:spcBef>
              <a:spcAft>
                <a:spcPts val="1200"/>
              </a:spcAft>
              <a:buNone/>
            </a:pPr>
            <a:r>
              <a:rPr lang="en" sz="1600">
                <a:latin typeface="Georgia"/>
                <a:ea typeface="Georgia"/>
                <a:cs typeface="Georgia"/>
                <a:sym typeface="Georgia"/>
              </a:rPr>
              <a:t> </a:t>
            </a:r>
            <a:endParaRPr sz="1600">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6"/>
          <p:cNvPicPr preferRelativeResize="0"/>
          <p:nvPr/>
        </p:nvPicPr>
        <p:blipFill rotWithShape="1">
          <a:blip r:embed="rId3">
            <a:alphaModFix/>
          </a:blip>
          <a:srcRect b="0" l="0" r="13733" t="24964"/>
          <a:stretch/>
        </p:blipFill>
        <p:spPr>
          <a:xfrm>
            <a:off x="135053" y="2571750"/>
            <a:ext cx="3538697" cy="2457126"/>
          </a:xfrm>
          <a:prstGeom prst="rect">
            <a:avLst/>
          </a:prstGeom>
          <a:noFill/>
          <a:ln>
            <a:noFill/>
          </a:ln>
        </p:spPr>
      </p:pic>
      <p:pic>
        <p:nvPicPr>
          <p:cNvPr id="75" name="Google Shape;75;p16"/>
          <p:cNvPicPr preferRelativeResize="0"/>
          <p:nvPr/>
        </p:nvPicPr>
        <p:blipFill>
          <a:blip r:embed="rId4">
            <a:alphaModFix/>
          </a:blip>
          <a:stretch>
            <a:fillRect/>
          </a:stretch>
        </p:blipFill>
        <p:spPr>
          <a:xfrm>
            <a:off x="450309" y="114625"/>
            <a:ext cx="3166116" cy="2374576"/>
          </a:xfrm>
          <a:prstGeom prst="rect">
            <a:avLst/>
          </a:prstGeom>
          <a:noFill/>
          <a:ln>
            <a:noFill/>
          </a:ln>
        </p:spPr>
      </p:pic>
      <p:pic>
        <p:nvPicPr>
          <p:cNvPr id="76" name="Google Shape;76;p16"/>
          <p:cNvPicPr preferRelativeResize="0"/>
          <p:nvPr/>
        </p:nvPicPr>
        <p:blipFill>
          <a:blip r:embed="rId5">
            <a:alphaModFix/>
          </a:blip>
          <a:stretch>
            <a:fillRect/>
          </a:stretch>
        </p:blipFill>
        <p:spPr>
          <a:xfrm>
            <a:off x="3836662" y="2345375"/>
            <a:ext cx="1825488" cy="2683489"/>
          </a:xfrm>
          <a:prstGeom prst="rect">
            <a:avLst/>
          </a:prstGeom>
          <a:noFill/>
          <a:ln>
            <a:noFill/>
          </a:ln>
        </p:spPr>
      </p:pic>
      <p:pic>
        <p:nvPicPr>
          <p:cNvPr id="77" name="Google Shape;77;p16"/>
          <p:cNvPicPr preferRelativeResize="0"/>
          <p:nvPr/>
        </p:nvPicPr>
        <p:blipFill>
          <a:blip r:embed="rId6">
            <a:alphaModFix/>
          </a:blip>
          <a:stretch>
            <a:fillRect/>
          </a:stretch>
        </p:blipFill>
        <p:spPr>
          <a:xfrm>
            <a:off x="4913074" y="73350"/>
            <a:ext cx="3081549" cy="2457126"/>
          </a:xfrm>
          <a:prstGeom prst="rect">
            <a:avLst/>
          </a:prstGeom>
          <a:noFill/>
          <a:ln>
            <a:noFill/>
          </a:ln>
        </p:spPr>
      </p:pic>
      <p:pic>
        <p:nvPicPr>
          <p:cNvPr id="78" name="Google Shape;78;p16"/>
          <p:cNvPicPr preferRelativeResize="0"/>
          <p:nvPr/>
        </p:nvPicPr>
        <p:blipFill>
          <a:blip r:embed="rId7">
            <a:alphaModFix/>
          </a:blip>
          <a:stretch>
            <a:fillRect/>
          </a:stretch>
        </p:blipFill>
        <p:spPr>
          <a:xfrm>
            <a:off x="5825054" y="2200525"/>
            <a:ext cx="3318946" cy="2800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590550" y="526350"/>
            <a:ext cx="7962900" cy="4090800"/>
          </a:xfrm>
          <a:prstGeom prst="rect">
            <a:avLst/>
          </a:prstGeom>
        </p:spPr>
        <p:txBody>
          <a:bodyPr anchorCtr="0" anchor="ctr" bIns="91425" lIns="91425" spcFirstLastPara="1" rIns="91425" wrap="square" tIns="91425">
            <a:normAutofit fontScale="90000"/>
          </a:bodyPr>
          <a:lstStyle/>
          <a:p>
            <a:pPr indent="0" lvl="0" marL="0" rtl="0" algn="ctr">
              <a:lnSpc>
                <a:spcPct val="150000"/>
              </a:lnSpc>
              <a:spcBef>
                <a:spcPts val="0"/>
              </a:spcBef>
              <a:spcAft>
                <a:spcPts val="0"/>
              </a:spcAft>
              <a:buNone/>
            </a:pPr>
            <a:r>
              <a:rPr lang="en" sz="5500">
                <a:latin typeface="Georgia"/>
                <a:ea typeface="Georgia"/>
                <a:cs typeface="Georgia"/>
                <a:sym typeface="Georgia"/>
              </a:rPr>
              <a:t>True or False:</a:t>
            </a:r>
            <a:endParaRPr sz="5500">
              <a:latin typeface="Georgia"/>
              <a:ea typeface="Georgia"/>
              <a:cs typeface="Georgia"/>
              <a:sym typeface="Georgia"/>
            </a:endParaRPr>
          </a:p>
          <a:p>
            <a:pPr indent="0" lvl="0" marL="0" rtl="0" algn="ctr">
              <a:lnSpc>
                <a:spcPct val="150000"/>
              </a:lnSpc>
              <a:spcBef>
                <a:spcPts val="0"/>
              </a:spcBef>
              <a:spcAft>
                <a:spcPts val="0"/>
              </a:spcAft>
              <a:buNone/>
            </a:pPr>
            <a:r>
              <a:rPr lang="en" sz="5500">
                <a:latin typeface="Georgia"/>
                <a:ea typeface="Georgia"/>
                <a:cs typeface="Georgia"/>
                <a:sym typeface="Georgia"/>
              </a:rPr>
              <a:t>Human Trafficking Only Includes </a:t>
            </a:r>
            <a:r>
              <a:rPr b="1" lang="en" sz="5500">
                <a:solidFill>
                  <a:srgbClr val="CC0000"/>
                </a:solidFill>
                <a:latin typeface="Georgia"/>
                <a:ea typeface="Georgia"/>
                <a:cs typeface="Georgia"/>
                <a:sym typeface="Georgia"/>
              </a:rPr>
              <a:t>Sex </a:t>
            </a:r>
            <a:r>
              <a:rPr lang="en" sz="5500">
                <a:latin typeface="Georgia"/>
                <a:ea typeface="Georgia"/>
                <a:cs typeface="Georgia"/>
                <a:sym typeface="Georgia"/>
              </a:rPr>
              <a:t>Trafficking.</a:t>
            </a:r>
            <a:endParaRPr sz="5500">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593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Georgia"/>
                <a:ea typeface="Georgia"/>
                <a:cs typeface="Georgia"/>
                <a:sym typeface="Georgia"/>
              </a:rPr>
              <a:t>FALSE</a:t>
            </a:r>
            <a:endParaRPr b="1" sz="4000">
              <a:latin typeface="Georgia"/>
              <a:ea typeface="Georgia"/>
              <a:cs typeface="Georgia"/>
              <a:sym typeface="Georgia"/>
            </a:endParaRPr>
          </a:p>
        </p:txBody>
      </p:sp>
      <p:pic>
        <p:nvPicPr>
          <p:cNvPr id="89" name="Google Shape;89;p18"/>
          <p:cNvPicPr preferRelativeResize="0"/>
          <p:nvPr/>
        </p:nvPicPr>
        <p:blipFill>
          <a:blip r:embed="rId3">
            <a:alphaModFix/>
          </a:blip>
          <a:stretch>
            <a:fillRect/>
          </a:stretch>
        </p:blipFill>
        <p:spPr>
          <a:xfrm>
            <a:off x="0" y="1467379"/>
            <a:ext cx="9143999" cy="309704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590550" y="526350"/>
            <a:ext cx="7962900" cy="4090800"/>
          </a:xfrm>
          <a:prstGeom prst="rect">
            <a:avLst/>
          </a:prstGeom>
        </p:spPr>
        <p:txBody>
          <a:bodyPr anchorCtr="0" anchor="ctr" bIns="91425" lIns="91425" spcFirstLastPara="1" rIns="91425" wrap="square" tIns="91425">
            <a:normAutofit/>
          </a:bodyPr>
          <a:lstStyle/>
          <a:p>
            <a:pPr indent="0" lvl="0" marL="0" rtl="0" algn="ctr">
              <a:lnSpc>
                <a:spcPct val="150000"/>
              </a:lnSpc>
              <a:spcBef>
                <a:spcPts val="0"/>
              </a:spcBef>
              <a:spcAft>
                <a:spcPts val="0"/>
              </a:spcAft>
              <a:buNone/>
            </a:pPr>
            <a:r>
              <a:rPr lang="en" sz="5000">
                <a:latin typeface="Georgia"/>
                <a:ea typeface="Georgia"/>
                <a:cs typeface="Georgia"/>
                <a:sym typeface="Georgia"/>
              </a:rPr>
              <a:t>True or False:</a:t>
            </a:r>
            <a:endParaRPr sz="5000">
              <a:latin typeface="Georgia"/>
              <a:ea typeface="Georgia"/>
              <a:cs typeface="Georgia"/>
              <a:sym typeface="Georgia"/>
            </a:endParaRPr>
          </a:p>
          <a:p>
            <a:pPr indent="0" lvl="0" marL="0" rtl="0" algn="ctr">
              <a:lnSpc>
                <a:spcPct val="150000"/>
              </a:lnSpc>
              <a:spcBef>
                <a:spcPts val="0"/>
              </a:spcBef>
              <a:spcAft>
                <a:spcPts val="0"/>
              </a:spcAft>
              <a:buNone/>
            </a:pPr>
            <a:r>
              <a:rPr lang="en" sz="5000">
                <a:latin typeface="Georgia"/>
                <a:ea typeface="Georgia"/>
                <a:cs typeface="Georgia"/>
                <a:sym typeface="Georgia"/>
              </a:rPr>
              <a:t>Only </a:t>
            </a:r>
            <a:r>
              <a:rPr b="1" lang="en" sz="5000">
                <a:solidFill>
                  <a:srgbClr val="CC0000"/>
                </a:solidFill>
                <a:latin typeface="Georgia"/>
                <a:ea typeface="Georgia"/>
                <a:cs typeface="Georgia"/>
                <a:sym typeface="Georgia"/>
              </a:rPr>
              <a:t>Women </a:t>
            </a:r>
            <a:r>
              <a:rPr lang="en" sz="5000">
                <a:latin typeface="Georgia"/>
                <a:ea typeface="Georgia"/>
                <a:cs typeface="Georgia"/>
                <a:sym typeface="Georgia"/>
              </a:rPr>
              <a:t>are Trafficked</a:t>
            </a:r>
            <a:endParaRPr sz="5000">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144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Georgia"/>
                <a:ea typeface="Georgia"/>
                <a:cs typeface="Georgia"/>
                <a:sym typeface="Georgia"/>
              </a:rPr>
              <a:t>FALSE</a:t>
            </a:r>
            <a:endParaRPr b="1" sz="4000">
              <a:latin typeface="Georgia"/>
              <a:ea typeface="Georgia"/>
              <a:cs typeface="Georgia"/>
              <a:sym typeface="Georgia"/>
            </a:endParaRPr>
          </a:p>
        </p:txBody>
      </p:sp>
      <p:pic>
        <p:nvPicPr>
          <p:cNvPr id="100" name="Google Shape;100;p20" title="Points scored"/>
          <p:cNvPicPr preferRelativeResize="0"/>
          <p:nvPr/>
        </p:nvPicPr>
        <p:blipFill>
          <a:blip r:embed="rId3">
            <a:alphaModFix/>
          </a:blip>
          <a:stretch>
            <a:fillRect/>
          </a:stretch>
        </p:blipFill>
        <p:spPr>
          <a:xfrm>
            <a:off x="1047475" y="845775"/>
            <a:ext cx="7049025" cy="4358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129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000">
                <a:latin typeface="Georgia"/>
                <a:ea typeface="Georgia"/>
                <a:cs typeface="Georgia"/>
                <a:sym typeface="Georgia"/>
              </a:rPr>
              <a:t>FALSE</a:t>
            </a:r>
            <a:endParaRPr b="1" sz="4000">
              <a:latin typeface="Georgia"/>
              <a:ea typeface="Georgia"/>
              <a:cs typeface="Georgia"/>
              <a:sym typeface="Georgia"/>
            </a:endParaRPr>
          </a:p>
        </p:txBody>
      </p:sp>
      <p:pic>
        <p:nvPicPr>
          <p:cNvPr id="106" name="Google Shape;106;p21" title="Points scored"/>
          <p:cNvPicPr preferRelativeResize="0"/>
          <p:nvPr/>
        </p:nvPicPr>
        <p:blipFill>
          <a:blip r:embed="rId3">
            <a:alphaModFix/>
          </a:blip>
          <a:stretch>
            <a:fillRect/>
          </a:stretch>
        </p:blipFill>
        <p:spPr>
          <a:xfrm>
            <a:off x="1154937" y="917725"/>
            <a:ext cx="6834126" cy="4225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